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62" r:id="rId4"/>
    <p:sldId id="260" r:id="rId5"/>
    <p:sldId id="261"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EA4E0-1FCA-4554-9343-917EADDD5C8E}"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4F633-5DBB-40D2-97B4-33F7F053D3D0}" type="slidenum">
              <a:rPr lang="en-US" smtClean="0"/>
              <a:t>‹#›</a:t>
            </a:fld>
            <a:endParaRPr lang="en-US"/>
          </a:p>
        </p:txBody>
      </p:sp>
    </p:spTree>
    <p:extLst>
      <p:ext uri="{BB962C8B-B14F-4D97-AF65-F5344CB8AC3E}">
        <p14:creationId xmlns:p14="http://schemas.microsoft.com/office/powerpoint/2010/main" val="129096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4F633-5DBB-40D2-97B4-33F7F053D3D0}" type="slidenum">
              <a:rPr lang="en-US" smtClean="0"/>
              <a:t>1</a:t>
            </a:fld>
            <a:endParaRPr lang="en-US"/>
          </a:p>
        </p:txBody>
      </p:sp>
    </p:spTree>
    <p:extLst>
      <p:ext uri="{BB962C8B-B14F-4D97-AF65-F5344CB8AC3E}">
        <p14:creationId xmlns:p14="http://schemas.microsoft.com/office/powerpoint/2010/main" val="145504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49BF3-17CD-94FF-1DD3-D4F883977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B7B6C-7C7E-5DF4-C327-42EEF984D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E3165-1A88-01A6-35E7-130714DD68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99E627-E406-3814-B3E5-F2464E3FD1D1}"/>
              </a:ext>
            </a:extLst>
          </p:cNvPr>
          <p:cNvSpPr>
            <a:spLocks noGrp="1"/>
          </p:cNvSpPr>
          <p:nvPr>
            <p:ph type="sldNum" sz="quarter" idx="5"/>
          </p:nvPr>
        </p:nvSpPr>
        <p:spPr/>
        <p:txBody>
          <a:bodyPr/>
          <a:lstStyle/>
          <a:p>
            <a:fld id="{7704F633-5DBB-40D2-97B4-33F7F053D3D0}" type="slidenum">
              <a:rPr lang="en-US" smtClean="0"/>
              <a:t>2</a:t>
            </a:fld>
            <a:endParaRPr lang="en-US"/>
          </a:p>
        </p:txBody>
      </p:sp>
    </p:spTree>
    <p:extLst>
      <p:ext uri="{BB962C8B-B14F-4D97-AF65-F5344CB8AC3E}">
        <p14:creationId xmlns:p14="http://schemas.microsoft.com/office/powerpoint/2010/main" val="51779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564D-B3D2-DF2C-9CA5-F84AAEF1E6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37ADB-0438-B02A-C468-8AE595DBC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03F9F-EE42-8159-7F73-1D2A4449265A}"/>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5" name="Footer Placeholder 4">
            <a:extLst>
              <a:ext uri="{FF2B5EF4-FFF2-40B4-BE49-F238E27FC236}">
                <a16:creationId xmlns:a16="http://schemas.microsoft.com/office/drawing/2014/main" id="{D8203C73-6A1B-AD72-C201-91530EE8C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A323A-2785-BF79-8319-927259229A76}"/>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31892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999E-135A-6D83-D759-9E400DB915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CE103D-57FA-A4F6-CBA1-6AB1BB5B97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CB24C-C021-7690-4C97-9B0E8C66EFF9}"/>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5" name="Footer Placeholder 4">
            <a:extLst>
              <a:ext uri="{FF2B5EF4-FFF2-40B4-BE49-F238E27FC236}">
                <a16:creationId xmlns:a16="http://schemas.microsoft.com/office/drawing/2014/main" id="{D19704D8-4F59-CAD8-2154-F7F888681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DFB61-5BDB-4CAA-E2A3-394234475AC7}"/>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231440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7277F1-41A0-5D01-A119-9C4C992D6C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FEA9B-462D-2918-5016-792B26B6FF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2F99D-0C74-9C0E-7FD4-D01707B712EE}"/>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5" name="Footer Placeholder 4">
            <a:extLst>
              <a:ext uri="{FF2B5EF4-FFF2-40B4-BE49-F238E27FC236}">
                <a16:creationId xmlns:a16="http://schemas.microsoft.com/office/drawing/2014/main" id="{5A577CF0-94EF-B4DB-00F6-5AD49946D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B1E49-AF9D-F55F-0ED1-C6A80C0588CD}"/>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346809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D78BD-0F59-8511-C6BB-2DD7C2028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4FB3E8-6F8C-7350-5B9E-A77DEC3C5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C61DD-B616-5FCB-5D7C-281D4B6CDADB}"/>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5" name="Footer Placeholder 4">
            <a:extLst>
              <a:ext uri="{FF2B5EF4-FFF2-40B4-BE49-F238E27FC236}">
                <a16:creationId xmlns:a16="http://schemas.microsoft.com/office/drawing/2014/main" id="{117EAE55-D2D7-4394-7B95-107353A10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9AA0B-EA3B-A8CE-5704-433CA5F9EA1A}"/>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8734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C004-A460-2EDD-4B4C-ECA55B0AE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018F6C-5F58-F6B4-BEE6-4D77525C82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0D858-1081-88EA-AB9D-A3259BAAF3C9}"/>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5" name="Footer Placeholder 4">
            <a:extLst>
              <a:ext uri="{FF2B5EF4-FFF2-40B4-BE49-F238E27FC236}">
                <a16:creationId xmlns:a16="http://schemas.microsoft.com/office/drawing/2014/main" id="{DFBCB970-CA5C-ACAD-CDE3-0CC8966FB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EF0AB-0AF9-15C8-2158-C43984281BAC}"/>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351359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E5D3-7FF8-5583-F868-40157CA12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D8520-D9A7-5D30-A802-D36A406CD0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9895B2-FE74-F27F-F9A9-6A13EFBDA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99182B-A176-B511-5FA9-6F3BA5108D4F}"/>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6" name="Footer Placeholder 5">
            <a:extLst>
              <a:ext uri="{FF2B5EF4-FFF2-40B4-BE49-F238E27FC236}">
                <a16:creationId xmlns:a16="http://schemas.microsoft.com/office/drawing/2014/main" id="{5E080203-02C6-E9E1-1B9F-8AD880D07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4A67F-2965-9C75-6773-46478C0050F4}"/>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228525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9A5B-02B5-775D-E57B-82D5F1BA26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ABAB70-D0B2-8EB7-486E-C7F20E15F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4C570-297C-B4B8-10D6-16D24D58EE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67DF55-449F-7694-6E05-76184F515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D3064-C3F7-1D34-491C-7B81A5C51B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79B695-5CDE-1306-825C-E1A72A4DAC37}"/>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8" name="Footer Placeholder 7">
            <a:extLst>
              <a:ext uri="{FF2B5EF4-FFF2-40B4-BE49-F238E27FC236}">
                <a16:creationId xmlns:a16="http://schemas.microsoft.com/office/drawing/2014/main" id="{EDFC9AD0-F233-AAA6-0C14-3E27DE05E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8F642F-607A-6D25-73F7-2DEC7AE52CB6}"/>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294900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8A63-5628-68AB-769D-5631F020C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ED4869-4A22-2BF5-960D-E88335BECCA6}"/>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4" name="Footer Placeholder 3">
            <a:extLst>
              <a:ext uri="{FF2B5EF4-FFF2-40B4-BE49-F238E27FC236}">
                <a16:creationId xmlns:a16="http://schemas.microsoft.com/office/drawing/2014/main" id="{2CD6ED16-6F0A-CAB1-42DB-09ECCD82C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36A722-65FE-E2E1-4C51-D323C774F190}"/>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268510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98B0D-47E9-CEE3-3995-0EF63E32D050}"/>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3" name="Footer Placeholder 2">
            <a:extLst>
              <a:ext uri="{FF2B5EF4-FFF2-40B4-BE49-F238E27FC236}">
                <a16:creationId xmlns:a16="http://schemas.microsoft.com/office/drawing/2014/main" id="{8E700EE7-7D62-3F09-D7D9-DC2E78363A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4F18EA-8631-D571-FC2C-A9763E59FBE5}"/>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239646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6693-991F-4D09-ACE9-086AAF70D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B5ABFF-D48F-DB6F-5FD5-CDEFD2F1E9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C0207-2E65-8496-72BA-483A54F87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6D86C-FBBE-1ED6-97DB-61968286DBEF}"/>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6" name="Footer Placeholder 5">
            <a:extLst>
              <a:ext uri="{FF2B5EF4-FFF2-40B4-BE49-F238E27FC236}">
                <a16:creationId xmlns:a16="http://schemas.microsoft.com/office/drawing/2014/main" id="{71DFD183-561C-457E-2385-C6372AFD6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A23A9-52A1-1638-ABC6-0BB4B2CFE1B0}"/>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104331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8758-5850-7ADF-DF75-CFC72E482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B5F249-FBF5-689E-F6CA-15DED1B28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800DD-3BB0-9099-A566-12AF43F17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16199-D430-3965-6BA5-158532727787}"/>
              </a:ext>
            </a:extLst>
          </p:cNvPr>
          <p:cNvSpPr>
            <a:spLocks noGrp="1"/>
          </p:cNvSpPr>
          <p:nvPr>
            <p:ph type="dt" sz="half" idx="10"/>
          </p:nvPr>
        </p:nvSpPr>
        <p:spPr/>
        <p:txBody>
          <a:bodyPr/>
          <a:lstStyle/>
          <a:p>
            <a:fld id="{8F5C5E91-CECD-404C-B751-528CFAD6870B}" type="datetimeFigureOut">
              <a:rPr lang="en-US" smtClean="0"/>
              <a:t>11/20/2024</a:t>
            </a:fld>
            <a:endParaRPr lang="en-US"/>
          </a:p>
        </p:txBody>
      </p:sp>
      <p:sp>
        <p:nvSpPr>
          <p:cNvPr id="6" name="Footer Placeholder 5">
            <a:extLst>
              <a:ext uri="{FF2B5EF4-FFF2-40B4-BE49-F238E27FC236}">
                <a16:creationId xmlns:a16="http://schemas.microsoft.com/office/drawing/2014/main" id="{717752EF-08B8-4592-FC57-48EF37E48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717EB-6055-22C0-9AF0-25382671D0E4}"/>
              </a:ext>
            </a:extLst>
          </p:cNvPr>
          <p:cNvSpPr>
            <a:spLocks noGrp="1"/>
          </p:cNvSpPr>
          <p:nvPr>
            <p:ph type="sldNum" sz="quarter" idx="12"/>
          </p:nvPr>
        </p:nvSpPr>
        <p:spPr/>
        <p:txBody>
          <a:bodyPr/>
          <a:lstStyle/>
          <a:p>
            <a:fld id="{38E51996-048C-4B3C-A40A-651A61A2A1A4}" type="slidenum">
              <a:rPr lang="en-US" smtClean="0"/>
              <a:t>‹#›</a:t>
            </a:fld>
            <a:endParaRPr lang="en-US"/>
          </a:p>
        </p:txBody>
      </p:sp>
    </p:spTree>
    <p:extLst>
      <p:ext uri="{BB962C8B-B14F-4D97-AF65-F5344CB8AC3E}">
        <p14:creationId xmlns:p14="http://schemas.microsoft.com/office/powerpoint/2010/main" val="372033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BBD4B-EE96-94E2-4CA4-379639B58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FDAC4-2801-1E95-5BA1-90A7BAC70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251C4-F2BA-C264-8D70-A529A5BFF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5C5E91-CECD-404C-B751-528CFAD6870B}" type="datetimeFigureOut">
              <a:rPr lang="en-US" smtClean="0"/>
              <a:t>11/20/2024</a:t>
            </a:fld>
            <a:endParaRPr lang="en-US"/>
          </a:p>
        </p:txBody>
      </p:sp>
      <p:sp>
        <p:nvSpPr>
          <p:cNvPr id="5" name="Footer Placeholder 4">
            <a:extLst>
              <a:ext uri="{FF2B5EF4-FFF2-40B4-BE49-F238E27FC236}">
                <a16:creationId xmlns:a16="http://schemas.microsoft.com/office/drawing/2014/main" id="{C1AF1FFA-E830-049B-A832-C6A69E6D5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4BCFC0E-CBEB-EAF7-E667-8DFDAEDA5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E51996-048C-4B3C-A40A-651A61A2A1A4}" type="slidenum">
              <a:rPr lang="en-US" smtClean="0"/>
              <a:t>‹#›</a:t>
            </a:fld>
            <a:endParaRPr lang="en-US"/>
          </a:p>
        </p:txBody>
      </p:sp>
    </p:spTree>
    <p:extLst>
      <p:ext uri="{BB962C8B-B14F-4D97-AF65-F5344CB8AC3E}">
        <p14:creationId xmlns:p14="http://schemas.microsoft.com/office/powerpoint/2010/main" val="14508181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hyperlink" Target="https://www.youtube.com/watch?v=-Kug6zwinbY"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hyperlink" Target="https://www.youtube.com/watch?v=Rd2G3DGYa-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hyperlink" Target="https://www.youtube.com/watch?v=68c_E5fiaD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hyperlink" Target="http://www.uneddenia.es/" TargetMode="Externa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hyperlink" Target="https://encyclopedia.ushmm.org/" TargetMode="External"/><Relationship Id="rId5" Type="http://schemas.openxmlformats.org/officeDocument/2006/relationships/hyperlink" Target="https://humanidades.com/la-dictadura-de-primo-de-rivera/" TargetMode="External"/><Relationship Id="rId4" Type="http://schemas.openxmlformats.org/officeDocument/2006/relationships/hyperlink" Target="https://historyofspain.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esentacion">
            <a:extLst>
              <a:ext uri="{FF2B5EF4-FFF2-40B4-BE49-F238E27FC236}">
                <a16:creationId xmlns:a16="http://schemas.microsoft.com/office/drawing/2014/main" id="{CADB7E71-731D-3AD2-0971-F8BE7A39F532}"/>
              </a:ext>
            </a:extLst>
          </p:cNvPr>
          <p:cNvPicPr>
            <a:picLocks noGrp="1" noChangeAspect="1"/>
          </p:cNvPicPr>
          <p:nvPr isPhoto="1"/>
        </p:nvPicPr>
        <p:blipFill>
          <a:blip r:embed="rId3">
            <a:extLst>
              <a:ext uri="{28A0092B-C50C-407E-A947-70E740481C1C}">
                <a14:useLocalDpi xmlns:a14="http://schemas.microsoft.com/office/drawing/2010/main" val="0"/>
              </a:ext>
            </a:extLst>
          </a:blip>
          <a:srcRect l="1375" r="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extBox 3">
            <a:extLst>
              <a:ext uri="{FF2B5EF4-FFF2-40B4-BE49-F238E27FC236}">
                <a16:creationId xmlns:a16="http://schemas.microsoft.com/office/drawing/2014/main" id="{752DD877-1778-EE70-839F-90328AB40473}"/>
              </a:ext>
            </a:extLst>
          </p:cNvPr>
          <p:cNvSpPr txBox="1"/>
          <p:nvPr/>
        </p:nvSpPr>
        <p:spPr>
          <a:xfrm>
            <a:off x="7320465" y="2194102"/>
            <a:ext cx="4140013" cy="3908586"/>
          </a:xfrm>
          <a:prstGeom prst="rect">
            <a:avLst/>
          </a:prstGeom>
        </p:spPr>
        <p:txBody>
          <a:bodyPr vert="horz" lIns="91440" tIns="45720" rIns="91440" bIns="45720" rtlCol="0">
            <a:normAutofit/>
          </a:bodyPr>
          <a:lstStyle/>
          <a:p>
            <a:pPr>
              <a:lnSpc>
                <a:spcPct val="90000"/>
              </a:lnSpc>
              <a:spcAft>
                <a:spcPts val="600"/>
              </a:spcAft>
            </a:pPr>
            <a:r>
              <a:rPr lang="en-US" sz="4400" dirty="0"/>
              <a:t>Welcome!</a:t>
            </a:r>
          </a:p>
          <a:p>
            <a:pPr>
              <a:lnSpc>
                <a:spcPct val="90000"/>
              </a:lnSpc>
              <a:spcAft>
                <a:spcPts val="600"/>
              </a:spcAft>
            </a:pPr>
            <a:endParaRPr lang="en-US" sz="4400" dirty="0"/>
          </a:p>
          <a:p>
            <a:pPr>
              <a:lnSpc>
                <a:spcPct val="90000"/>
              </a:lnSpc>
              <a:spcAft>
                <a:spcPts val="600"/>
              </a:spcAft>
            </a:pPr>
            <a:r>
              <a:rPr lang="en-US" sz="4400" dirty="0" err="1"/>
              <a:t>Bienvenidos</a:t>
            </a:r>
            <a:r>
              <a:rPr lang="en-US" sz="4400" dirty="0"/>
              <a:t>!</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53438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men with different outfits&#10;&#10;Description automatically generated">
            <a:extLst>
              <a:ext uri="{FF2B5EF4-FFF2-40B4-BE49-F238E27FC236}">
                <a16:creationId xmlns:a16="http://schemas.microsoft.com/office/drawing/2014/main" id="{2B2751FB-357B-58C5-9F1F-18B8BB8613E2}"/>
              </a:ext>
            </a:extLst>
          </p:cNvPr>
          <p:cNvPicPr>
            <a:picLocks noChangeAspect="1"/>
          </p:cNvPicPr>
          <p:nvPr/>
        </p:nvPicPr>
        <p:blipFill>
          <a:blip r:embed="rId2">
            <a:extLst>
              <a:ext uri="{28A0092B-C50C-407E-A947-70E740481C1C}">
                <a14:useLocalDpi xmlns:a14="http://schemas.microsoft.com/office/drawing/2010/main" val="0"/>
              </a:ext>
            </a:extLst>
          </a:blip>
          <a:srcRect l="4987" r="10502" b="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64417B3A-8E51-A046-800B-18F00822891C}"/>
              </a:ext>
            </a:extLst>
          </p:cNvPr>
          <p:cNvSpPr txBox="1"/>
          <p:nvPr/>
        </p:nvSpPr>
        <p:spPr>
          <a:xfrm>
            <a:off x="402807" y="565002"/>
            <a:ext cx="3216120" cy="5940088"/>
          </a:xfrm>
          <a:prstGeom prst="rect">
            <a:avLst/>
          </a:prstGeom>
          <a:noFill/>
        </p:spPr>
        <p:txBody>
          <a:bodyPr wrap="square" rtlCol="0">
            <a:spAutoFit/>
          </a:bodyPr>
          <a:lstStyle/>
          <a:p>
            <a:r>
              <a:rPr lang="en-US" sz="2000" dirty="0">
                <a:solidFill>
                  <a:schemeClr val="bg1"/>
                </a:solidFill>
              </a:rPr>
              <a:t>On the Republican side, the supreme authority until the end of the war was Manuel </a:t>
            </a:r>
            <a:r>
              <a:rPr lang="en-US" sz="2000" dirty="0" err="1">
                <a:solidFill>
                  <a:schemeClr val="bg1"/>
                </a:solidFill>
              </a:rPr>
              <a:t>Azaña</a:t>
            </a:r>
            <a:r>
              <a:rPr lang="en-US" sz="2000" dirty="0">
                <a:solidFill>
                  <a:schemeClr val="bg1"/>
                </a:solidFill>
              </a:rPr>
              <a:t>, president of the Republic (leader of the Republican Left party). Until May 1937, the first stage of the war, the government was headed by Largo Caballero (leader of the Socialist Party), replaced by Juan Negrin. At the end of the war, in March 1939, the Republican Colonel Casado staged a coup against Negrin, ordering the Republican capitulation to General Franco's army.</a:t>
            </a:r>
          </a:p>
        </p:txBody>
      </p:sp>
    </p:spTree>
    <p:extLst>
      <p:ext uri="{BB962C8B-B14F-4D97-AF65-F5344CB8AC3E}">
        <p14:creationId xmlns:p14="http://schemas.microsoft.com/office/powerpoint/2010/main" val="91472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flag with a yellow red and purple stripe&#10;&#10;Description automatically generated">
            <a:extLst>
              <a:ext uri="{FF2B5EF4-FFF2-40B4-BE49-F238E27FC236}">
                <a16:creationId xmlns:a16="http://schemas.microsoft.com/office/drawing/2014/main" id="{2CF2DA48-D529-596D-19C5-E0D396772415}"/>
              </a:ext>
            </a:extLst>
          </p:cNvPr>
          <p:cNvPicPr>
            <a:picLocks noChangeAspect="1"/>
          </p:cNvPicPr>
          <p:nvPr/>
        </p:nvPicPr>
        <p:blipFill>
          <a:blip r:embed="rId2">
            <a:extLst>
              <a:ext uri="{28A0092B-C50C-407E-A947-70E740481C1C}">
                <a14:useLocalDpi xmlns:a14="http://schemas.microsoft.com/office/drawing/2010/main" val="0"/>
              </a:ext>
            </a:extLst>
          </a:blip>
          <a:srcRect l="19644" r="19077" b="1"/>
          <a:stretch/>
        </p:blipFill>
        <p:spPr>
          <a:xfrm>
            <a:off x="3782177" y="137953"/>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descr="A flag with a red and yellow stripe&#10;&#10;Description automatically generated">
            <a:extLst>
              <a:ext uri="{FF2B5EF4-FFF2-40B4-BE49-F238E27FC236}">
                <a16:creationId xmlns:a16="http://schemas.microsoft.com/office/drawing/2014/main" id="{530F3B58-60BD-06F1-030C-406C5F616DEE}"/>
              </a:ext>
            </a:extLst>
          </p:cNvPr>
          <p:cNvPicPr>
            <a:picLocks noChangeAspect="1"/>
          </p:cNvPicPr>
          <p:nvPr/>
        </p:nvPicPr>
        <p:blipFill>
          <a:blip r:embed="rId3">
            <a:extLst>
              <a:ext uri="{28A0092B-C50C-407E-A947-70E740481C1C}">
                <a14:useLocalDpi xmlns:a14="http://schemas.microsoft.com/office/drawing/2010/main" val="0"/>
              </a:ext>
            </a:extLst>
          </a:blip>
          <a:srcRect l="14336" r="26132" b="3"/>
          <a:stretch/>
        </p:blipFill>
        <p:spPr>
          <a:xfrm>
            <a:off x="1308070" y="1151304"/>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3" name="Picture 2" descr="A red and black flag with arrows&#10;&#10;Description automatically generated">
            <a:extLst>
              <a:ext uri="{FF2B5EF4-FFF2-40B4-BE49-F238E27FC236}">
                <a16:creationId xmlns:a16="http://schemas.microsoft.com/office/drawing/2014/main" id="{93F22DF8-3065-DE95-5244-F936E7F723B6}"/>
              </a:ext>
            </a:extLst>
          </p:cNvPr>
          <p:cNvPicPr>
            <a:picLocks noChangeAspect="1"/>
          </p:cNvPicPr>
          <p:nvPr/>
        </p:nvPicPr>
        <p:blipFill>
          <a:blip r:embed="rId4">
            <a:extLst>
              <a:ext uri="{28A0092B-C50C-407E-A947-70E740481C1C}">
                <a14:useLocalDpi xmlns:a14="http://schemas.microsoft.com/office/drawing/2010/main" val="0"/>
              </a:ext>
            </a:extLst>
          </a:blip>
          <a:srcRect l="19633" r="17745" b="-1"/>
          <a:stretch/>
        </p:blipFill>
        <p:spPr>
          <a:xfrm>
            <a:off x="8286358" y="1151304"/>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8" name="TextBox 7">
            <a:extLst>
              <a:ext uri="{FF2B5EF4-FFF2-40B4-BE49-F238E27FC236}">
                <a16:creationId xmlns:a16="http://schemas.microsoft.com/office/drawing/2014/main" id="{147CBEFE-A3C8-93FB-7AB4-3AC7C49D1969}"/>
              </a:ext>
            </a:extLst>
          </p:cNvPr>
          <p:cNvSpPr txBox="1"/>
          <p:nvPr/>
        </p:nvSpPr>
        <p:spPr>
          <a:xfrm>
            <a:off x="1152144" y="4997015"/>
            <a:ext cx="9564624" cy="923330"/>
          </a:xfrm>
          <a:prstGeom prst="rect">
            <a:avLst/>
          </a:prstGeom>
          <a:noFill/>
        </p:spPr>
        <p:txBody>
          <a:bodyPr wrap="square" rtlCol="0">
            <a:spAutoFit/>
          </a:bodyPr>
          <a:lstStyle/>
          <a:p>
            <a:r>
              <a:rPr lang="en-US" dirty="0"/>
              <a:t>- Between February and July 1936, there were a total of 189 incidents and 262 deaths, of which 112 were caused by the intervention of law enforcement. Of the 262 victims, 148 were militants of the left, 50 of the right, 19 of the law enforcement forces and 45 unidentified. </a:t>
            </a:r>
          </a:p>
        </p:txBody>
      </p:sp>
    </p:spTree>
    <p:extLst>
      <p:ext uri="{BB962C8B-B14F-4D97-AF65-F5344CB8AC3E}">
        <p14:creationId xmlns:p14="http://schemas.microsoft.com/office/powerpoint/2010/main" val="73023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ith glasses and a suit&#10;&#10;Description automatically generated">
            <a:extLst>
              <a:ext uri="{FF2B5EF4-FFF2-40B4-BE49-F238E27FC236}">
                <a16:creationId xmlns:a16="http://schemas.microsoft.com/office/drawing/2014/main" id="{1F850B16-1980-EC4A-B554-ACBB33C7D179}"/>
              </a:ext>
            </a:extLst>
          </p:cNvPr>
          <p:cNvPicPr>
            <a:picLocks noChangeAspect="1"/>
          </p:cNvPicPr>
          <p:nvPr/>
        </p:nvPicPr>
        <p:blipFill>
          <a:blip r:embed="rId2">
            <a:extLst>
              <a:ext uri="{28A0092B-C50C-407E-A947-70E740481C1C}">
                <a14:useLocalDpi xmlns:a14="http://schemas.microsoft.com/office/drawing/2010/main" val="0"/>
              </a:ext>
            </a:extLst>
          </a:blip>
          <a:srcRect l="10467" r="15320"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AADDC1D1-CD9E-7BE2-B5EE-251E4C7C7403}"/>
              </a:ext>
            </a:extLst>
          </p:cNvPr>
          <p:cNvSpPr txBox="1"/>
          <p:nvPr/>
        </p:nvSpPr>
        <p:spPr>
          <a:xfrm>
            <a:off x="462113" y="127979"/>
            <a:ext cx="3216120" cy="3785652"/>
          </a:xfrm>
          <a:prstGeom prst="rect">
            <a:avLst/>
          </a:prstGeom>
          <a:noFill/>
        </p:spPr>
        <p:txBody>
          <a:bodyPr wrap="square" rtlCol="0">
            <a:spAutoFit/>
          </a:bodyPr>
          <a:lstStyle/>
          <a:p>
            <a:r>
              <a:rPr lang="en-US" sz="2000" dirty="0">
                <a:solidFill>
                  <a:schemeClr val="bg1"/>
                </a:solidFill>
              </a:rPr>
              <a:t>- On July 12, 1936, Lieutenant Jose Castillo, well known for his leftist activities, was assassinated (probably at the hands of Falangists). Reprisals were not long in coming and on July 13, 1936, Jose Calvo Sotelo, parliamentary leader of the opposition to the Popular Front, was killed.</a:t>
            </a:r>
          </a:p>
        </p:txBody>
      </p:sp>
      <p:sp>
        <p:nvSpPr>
          <p:cNvPr id="5" name="TextBox 4">
            <a:extLst>
              <a:ext uri="{FF2B5EF4-FFF2-40B4-BE49-F238E27FC236}">
                <a16:creationId xmlns:a16="http://schemas.microsoft.com/office/drawing/2014/main" id="{006CABCB-6D78-4F43-C1F0-8F8B51748C96}"/>
              </a:ext>
            </a:extLst>
          </p:cNvPr>
          <p:cNvSpPr txBox="1"/>
          <p:nvPr/>
        </p:nvSpPr>
        <p:spPr>
          <a:xfrm>
            <a:off x="462113" y="4041611"/>
            <a:ext cx="3216120" cy="2554545"/>
          </a:xfrm>
          <a:prstGeom prst="rect">
            <a:avLst/>
          </a:prstGeom>
          <a:noFill/>
        </p:spPr>
        <p:txBody>
          <a:bodyPr wrap="square" rtlCol="0">
            <a:spAutoFit/>
          </a:bodyPr>
          <a:lstStyle/>
          <a:p>
            <a:r>
              <a:rPr lang="en-US" sz="2000" dirty="0">
                <a:solidFill>
                  <a:schemeClr val="bg1"/>
                </a:solidFill>
              </a:rPr>
              <a:t>- Experts believe these events, added to the climate of instability and disorder caused by the previous months, were the trigger for the coup d'état that had been brewing since March 1936.</a:t>
            </a:r>
            <a:endParaRPr lang="en-US" sz="2000" dirty="0"/>
          </a:p>
        </p:txBody>
      </p:sp>
    </p:spTree>
    <p:extLst>
      <p:ext uri="{BB962C8B-B14F-4D97-AF65-F5344CB8AC3E}">
        <p14:creationId xmlns:p14="http://schemas.microsoft.com/office/powerpoint/2010/main" val="323702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up of coffee with a saucer and a text&#10;&#10;Description automatically generated">
            <a:extLst>
              <a:ext uri="{FF2B5EF4-FFF2-40B4-BE49-F238E27FC236}">
                <a16:creationId xmlns:a16="http://schemas.microsoft.com/office/drawing/2014/main" id="{B75CE434-34A7-4A92-2016-2C508D57C78D}"/>
              </a:ext>
            </a:extLst>
          </p:cNvPr>
          <p:cNvPicPr>
            <a:picLocks noChangeAspect="1"/>
          </p:cNvPicPr>
          <p:nvPr/>
        </p:nvPicPr>
        <p:blipFill>
          <a:blip r:embed="rId2">
            <a:extLst>
              <a:ext uri="{28A0092B-C50C-407E-A947-70E740481C1C}">
                <a14:useLocalDpi xmlns:a14="http://schemas.microsoft.com/office/drawing/2010/main" val="0"/>
              </a:ext>
            </a:extLst>
          </a:blip>
          <a:srcRect r="5793" b="-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3350DFB7-285B-BFF1-9AF5-63F2185EFECA}"/>
              </a:ext>
            </a:extLst>
          </p:cNvPr>
          <p:cNvSpPr txBox="1"/>
          <p:nvPr/>
        </p:nvSpPr>
        <p:spPr>
          <a:xfrm>
            <a:off x="471638" y="2274838"/>
            <a:ext cx="3216120" cy="2308324"/>
          </a:xfrm>
          <a:prstGeom prst="rect">
            <a:avLst/>
          </a:prstGeom>
          <a:noFill/>
        </p:spPr>
        <p:txBody>
          <a:bodyPr wrap="square" rtlCol="0">
            <a:spAutoFit/>
          </a:bodyPr>
          <a:lstStyle/>
          <a:p>
            <a:r>
              <a:rPr lang="en-US" sz="4800" dirty="0">
                <a:solidFill>
                  <a:schemeClr val="bg1"/>
                </a:solidFill>
              </a:rPr>
              <a:t>See you all back in 30 minutes!!</a:t>
            </a:r>
            <a:endParaRPr lang="en-US" sz="4800" dirty="0"/>
          </a:p>
        </p:txBody>
      </p:sp>
    </p:spTree>
    <p:extLst>
      <p:ext uri="{BB962C8B-B14F-4D97-AF65-F5344CB8AC3E}">
        <p14:creationId xmlns:p14="http://schemas.microsoft.com/office/powerpoint/2010/main" val="334637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toy soldiers&#10;&#10;Description automatically generated">
            <a:extLst>
              <a:ext uri="{FF2B5EF4-FFF2-40B4-BE49-F238E27FC236}">
                <a16:creationId xmlns:a16="http://schemas.microsoft.com/office/drawing/2014/main" id="{B22C4454-C6D5-5B5A-7484-7195693AB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112540"/>
            <a:ext cx="10905066" cy="3653197"/>
          </a:xfrm>
          <a:prstGeom prst="rect">
            <a:avLst/>
          </a:prstGeom>
        </p:spPr>
      </p:pic>
      <p:sp>
        <p:nvSpPr>
          <p:cNvPr id="4" name="TextBox 3">
            <a:extLst>
              <a:ext uri="{FF2B5EF4-FFF2-40B4-BE49-F238E27FC236}">
                <a16:creationId xmlns:a16="http://schemas.microsoft.com/office/drawing/2014/main" id="{3EE8FB5A-CED9-15C4-DC9F-E9AD39360FDA}"/>
              </a:ext>
            </a:extLst>
          </p:cNvPr>
          <p:cNvSpPr txBox="1"/>
          <p:nvPr/>
        </p:nvSpPr>
        <p:spPr>
          <a:xfrm>
            <a:off x="3107356" y="892208"/>
            <a:ext cx="5977288" cy="523220"/>
          </a:xfrm>
          <a:prstGeom prst="rect">
            <a:avLst/>
          </a:prstGeom>
          <a:noFill/>
        </p:spPr>
        <p:txBody>
          <a:bodyPr wrap="square" rtlCol="0">
            <a:spAutoFit/>
          </a:bodyPr>
          <a:lstStyle/>
          <a:p>
            <a:r>
              <a:rPr lang="en-US" sz="2800" dirty="0"/>
              <a:t>Chronology of the war (1936-1939)</a:t>
            </a:r>
          </a:p>
        </p:txBody>
      </p:sp>
    </p:spTree>
    <p:extLst>
      <p:ext uri="{BB962C8B-B14F-4D97-AF65-F5344CB8AC3E}">
        <p14:creationId xmlns:p14="http://schemas.microsoft.com/office/powerpoint/2010/main" val="186066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p of the civil war&#10;&#10;Description automatically generated">
            <a:extLst>
              <a:ext uri="{FF2B5EF4-FFF2-40B4-BE49-F238E27FC236}">
                <a16:creationId xmlns:a16="http://schemas.microsoft.com/office/drawing/2014/main" id="{90968C63-0645-C0D2-23F2-F45F9FA51F45}"/>
              </a:ext>
            </a:extLst>
          </p:cNvPr>
          <p:cNvPicPr>
            <a:picLocks noChangeAspect="1"/>
          </p:cNvPicPr>
          <p:nvPr/>
        </p:nvPicPr>
        <p:blipFill>
          <a:blip r:embed="rId2">
            <a:extLst>
              <a:ext uri="{28A0092B-C50C-407E-A947-70E740481C1C}">
                <a14:useLocalDpi xmlns:a14="http://schemas.microsoft.com/office/drawing/2010/main" val="0"/>
              </a:ext>
            </a:extLst>
          </a:blip>
          <a:srcRect l="645" r="2" b="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EAFAFFE3-C5E4-5D45-BD72-D284C4D9006F}"/>
              </a:ext>
            </a:extLst>
          </p:cNvPr>
          <p:cNvSpPr txBox="1"/>
          <p:nvPr/>
        </p:nvSpPr>
        <p:spPr>
          <a:xfrm>
            <a:off x="155448" y="219456"/>
            <a:ext cx="3328897" cy="1477328"/>
          </a:xfrm>
          <a:prstGeom prst="rect">
            <a:avLst/>
          </a:prstGeom>
          <a:noFill/>
        </p:spPr>
        <p:txBody>
          <a:bodyPr wrap="square" rtlCol="0">
            <a:spAutoFit/>
          </a:bodyPr>
          <a:lstStyle/>
          <a:p>
            <a:r>
              <a:rPr lang="en-US" dirty="0">
                <a:solidFill>
                  <a:schemeClr val="bg1"/>
                </a:solidFill>
              </a:rPr>
              <a:t>- Numerous military officers and commanders, led by General Mola and General Franco participated in the uprising. </a:t>
            </a:r>
          </a:p>
        </p:txBody>
      </p:sp>
      <p:sp>
        <p:nvSpPr>
          <p:cNvPr id="5" name="TextBox 4">
            <a:extLst>
              <a:ext uri="{FF2B5EF4-FFF2-40B4-BE49-F238E27FC236}">
                <a16:creationId xmlns:a16="http://schemas.microsoft.com/office/drawing/2014/main" id="{B377228E-F5C8-A4E3-5374-9E4EDD82E896}"/>
              </a:ext>
            </a:extLst>
          </p:cNvPr>
          <p:cNvSpPr txBox="1"/>
          <p:nvPr/>
        </p:nvSpPr>
        <p:spPr>
          <a:xfrm>
            <a:off x="155447" y="3317844"/>
            <a:ext cx="3328897" cy="2862322"/>
          </a:xfrm>
          <a:prstGeom prst="rect">
            <a:avLst/>
          </a:prstGeom>
          <a:noFill/>
        </p:spPr>
        <p:txBody>
          <a:bodyPr wrap="square" rtlCol="0">
            <a:spAutoFit/>
          </a:bodyPr>
          <a:lstStyle/>
          <a:p>
            <a:r>
              <a:rPr lang="en-US" dirty="0">
                <a:solidFill>
                  <a:schemeClr val="bg1"/>
                </a:solidFill>
              </a:rPr>
              <a:t>"We must spread terror... we must create a feeling of dominance by eliminating without scruples or hesitation all those who do not think like us." </a:t>
            </a:r>
          </a:p>
          <a:p>
            <a:r>
              <a:rPr lang="en-US" dirty="0">
                <a:solidFill>
                  <a:schemeClr val="bg1"/>
                </a:solidFill>
              </a:rPr>
              <a:t>General Mola Note: July 19, 1936, one day after the military uprising and the beginning of the civil war.</a:t>
            </a:r>
          </a:p>
        </p:txBody>
      </p:sp>
      <p:sp>
        <p:nvSpPr>
          <p:cNvPr id="6" name="TextBox 5">
            <a:extLst>
              <a:ext uri="{FF2B5EF4-FFF2-40B4-BE49-F238E27FC236}">
                <a16:creationId xmlns:a16="http://schemas.microsoft.com/office/drawing/2014/main" id="{236C3CDC-527D-BBCB-E918-5A3152A86361}"/>
              </a:ext>
            </a:extLst>
          </p:cNvPr>
          <p:cNvSpPr txBox="1"/>
          <p:nvPr/>
        </p:nvSpPr>
        <p:spPr>
          <a:xfrm>
            <a:off x="155447" y="1840516"/>
            <a:ext cx="3328897" cy="1477328"/>
          </a:xfrm>
          <a:prstGeom prst="rect">
            <a:avLst/>
          </a:prstGeom>
          <a:noFill/>
        </p:spPr>
        <p:txBody>
          <a:bodyPr wrap="square" rtlCol="0">
            <a:spAutoFit/>
          </a:bodyPr>
          <a:lstStyle/>
          <a:p>
            <a:r>
              <a:rPr lang="en-US" dirty="0">
                <a:solidFill>
                  <a:schemeClr val="bg1"/>
                </a:solidFill>
              </a:rPr>
              <a:t>- General Mola – Pamplona</a:t>
            </a:r>
          </a:p>
          <a:p>
            <a:r>
              <a:rPr lang="en-US" dirty="0">
                <a:solidFill>
                  <a:schemeClr val="bg1"/>
                </a:solidFill>
              </a:rPr>
              <a:t>- General </a:t>
            </a:r>
            <a:r>
              <a:rPr lang="en-US" dirty="0" err="1">
                <a:solidFill>
                  <a:schemeClr val="bg1"/>
                </a:solidFill>
              </a:rPr>
              <a:t>Yagüe</a:t>
            </a:r>
            <a:r>
              <a:rPr lang="en-US" dirty="0">
                <a:solidFill>
                  <a:schemeClr val="bg1"/>
                </a:solidFill>
              </a:rPr>
              <a:t> –Extremadura</a:t>
            </a:r>
          </a:p>
          <a:p>
            <a:r>
              <a:rPr lang="en-US" dirty="0">
                <a:solidFill>
                  <a:schemeClr val="bg1"/>
                </a:solidFill>
              </a:rPr>
              <a:t>- General </a:t>
            </a:r>
            <a:r>
              <a:rPr lang="en-US" dirty="0" err="1">
                <a:solidFill>
                  <a:schemeClr val="bg1"/>
                </a:solidFill>
              </a:rPr>
              <a:t>Queipo</a:t>
            </a:r>
            <a:r>
              <a:rPr lang="en-US" dirty="0">
                <a:solidFill>
                  <a:schemeClr val="bg1"/>
                </a:solidFill>
              </a:rPr>
              <a:t> – Seville</a:t>
            </a:r>
          </a:p>
          <a:p>
            <a:r>
              <a:rPr lang="en-US" dirty="0">
                <a:solidFill>
                  <a:schemeClr val="bg1"/>
                </a:solidFill>
              </a:rPr>
              <a:t>- General Franco - Melilla</a:t>
            </a:r>
          </a:p>
          <a:p>
            <a:pPr marL="285750" indent="-285750">
              <a:buFontTx/>
              <a:buChar char="-"/>
            </a:pPr>
            <a:endParaRPr lang="en-US" dirty="0">
              <a:solidFill>
                <a:schemeClr val="bg1"/>
              </a:solidFill>
            </a:endParaRPr>
          </a:p>
        </p:txBody>
      </p:sp>
    </p:spTree>
    <p:extLst>
      <p:ext uri="{BB962C8B-B14F-4D97-AF65-F5344CB8AC3E}">
        <p14:creationId xmlns:p14="http://schemas.microsoft.com/office/powerpoint/2010/main" val="263180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in a suit and tie&#10;&#10;Description automatically generated">
            <a:extLst>
              <a:ext uri="{FF2B5EF4-FFF2-40B4-BE49-F238E27FC236}">
                <a16:creationId xmlns:a16="http://schemas.microsoft.com/office/drawing/2014/main" id="{5D62A3B4-F32D-FCAE-A456-DE0E780A9BFA}"/>
              </a:ext>
            </a:extLst>
          </p:cNvPr>
          <p:cNvPicPr>
            <a:picLocks noChangeAspect="1"/>
          </p:cNvPicPr>
          <p:nvPr/>
        </p:nvPicPr>
        <p:blipFill>
          <a:blip r:embed="rId2">
            <a:extLst>
              <a:ext uri="{28A0092B-C50C-407E-A947-70E740481C1C}">
                <a14:useLocalDpi xmlns:a14="http://schemas.microsoft.com/office/drawing/2010/main" val="0"/>
              </a:ext>
            </a:extLst>
          </a:blip>
          <a:srcRect l="5044" r="21348" b="-1"/>
          <a:stretch/>
        </p:blipFill>
        <p:spPr>
          <a:xfrm>
            <a:off x="3882571"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8E592BDA-FEB4-8052-DD08-27D2464B6E9D}"/>
              </a:ext>
            </a:extLst>
          </p:cNvPr>
          <p:cNvSpPr txBox="1"/>
          <p:nvPr/>
        </p:nvSpPr>
        <p:spPr>
          <a:xfrm>
            <a:off x="358169" y="1382286"/>
            <a:ext cx="2980944" cy="4093428"/>
          </a:xfrm>
          <a:prstGeom prst="rect">
            <a:avLst/>
          </a:prstGeom>
          <a:noFill/>
        </p:spPr>
        <p:txBody>
          <a:bodyPr wrap="square" rtlCol="0">
            <a:spAutoFit/>
          </a:bodyPr>
          <a:lstStyle/>
          <a:p>
            <a:r>
              <a:rPr lang="en-US" sz="2000" dirty="0">
                <a:solidFill>
                  <a:schemeClr val="bg1"/>
                </a:solidFill>
              </a:rPr>
              <a:t>- In November 1936, lawyer and MP </a:t>
            </a:r>
            <a:r>
              <a:rPr lang="en-US" sz="2000" b="1" dirty="0">
                <a:solidFill>
                  <a:schemeClr val="bg1"/>
                </a:solidFill>
              </a:rPr>
              <a:t>Jose Antonio Primo de Rivera</a:t>
            </a:r>
            <a:r>
              <a:rPr lang="en-US" sz="2000" dirty="0">
                <a:solidFill>
                  <a:schemeClr val="bg1"/>
                </a:solidFill>
              </a:rPr>
              <a:t>, leader of the Falange and son of General Primo de Rivera, was executed in the Alicante prison. In August of the same year, the poet and free thinker </a:t>
            </a:r>
            <a:r>
              <a:rPr lang="en-US" sz="2000" b="1" dirty="0">
                <a:solidFill>
                  <a:schemeClr val="bg1"/>
                </a:solidFill>
              </a:rPr>
              <a:t>Federico Garcia Lorca </a:t>
            </a:r>
            <a:r>
              <a:rPr lang="en-US" sz="2000" dirty="0">
                <a:solidFill>
                  <a:schemeClr val="bg1"/>
                </a:solidFill>
              </a:rPr>
              <a:t>had been assassinated. </a:t>
            </a:r>
            <a:r>
              <a:rPr lang="en-US" sz="2000" dirty="0"/>
              <a:t>in Granada</a:t>
            </a:r>
            <a:r>
              <a:rPr lang="en-US" dirty="0"/>
              <a:t>.</a:t>
            </a:r>
          </a:p>
        </p:txBody>
      </p:sp>
    </p:spTree>
    <p:extLst>
      <p:ext uri="{BB962C8B-B14F-4D97-AF65-F5344CB8AC3E}">
        <p14:creationId xmlns:p14="http://schemas.microsoft.com/office/powerpoint/2010/main" val="8272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his hand to his face&#10;&#10;Description automatically generated">
            <a:extLst>
              <a:ext uri="{FF2B5EF4-FFF2-40B4-BE49-F238E27FC236}">
                <a16:creationId xmlns:a16="http://schemas.microsoft.com/office/drawing/2014/main" id="{70B2C92C-B011-6EC2-A7B3-581F0D6EA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257175"/>
            <a:ext cx="11601450" cy="6343650"/>
          </a:xfrm>
          <a:prstGeom prst="rect">
            <a:avLst/>
          </a:prstGeom>
        </p:spPr>
      </p:pic>
      <p:sp>
        <p:nvSpPr>
          <p:cNvPr id="4" name="TextBox 3">
            <a:extLst>
              <a:ext uri="{FF2B5EF4-FFF2-40B4-BE49-F238E27FC236}">
                <a16:creationId xmlns:a16="http://schemas.microsoft.com/office/drawing/2014/main" id="{4EA1C7D4-CBE2-12E3-1BC0-6CE083605733}"/>
              </a:ext>
            </a:extLst>
          </p:cNvPr>
          <p:cNvSpPr txBox="1"/>
          <p:nvPr/>
        </p:nvSpPr>
        <p:spPr>
          <a:xfrm>
            <a:off x="3419856" y="6146964"/>
            <a:ext cx="4791456" cy="369332"/>
          </a:xfrm>
          <a:prstGeom prst="rect">
            <a:avLst/>
          </a:prstGeom>
          <a:noFill/>
        </p:spPr>
        <p:txBody>
          <a:bodyPr wrap="square" rtlCol="0">
            <a:spAutoFit/>
          </a:bodyPr>
          <a:lstStyle/>
          <a:p>
            <a:r>
              <a:rPr lang="en-US" dirty="0">
                <a:solidFill>
                  <a:schemeClr val="bg1"/>
                </a:solidFill>
              </a:rPr>
              <a:t>The whereabouts of his remains are unknown. </a:t>
            </a:r>
          </a:p>
        </p:txBody>
      </p:sp>
    </p:spTree>
    <p:extLst>
      <p:ext uri="{BB962C8B-B14F-4D97-AF65-F5344CB8AC3E}">
        <p14:creationId xmlns:p14="http://schemas.microsoft.com/office/powerpoint/2010/main" val="93611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the communist party&#10;&#10;Description automatically generated with medium confidence">
            <a:extLst>
              <a:ext uri="{FF2B5EF4-FFF2-40B4-BE49-F238E27FC236}">
                <a16:creationId xmlns:a16="http://schemas.microsoft.com/office/drawing/2014/main" id="{3C836EA8-1DDD-2D44-2A81-4CC613E1A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 y="290131"/>
            <a:ext cx="11363325" cy="6296025"/>
          </a:xfrm>
          <a:prstGeom prst="rect">
            <a:avLst/>
          </a:prstGeom>
        </p:spPr>
      </p:pic>
      <p:sp>
        <p:nvSpPr>
          <p:cNvPr id="4" name="TextBox 3">
            <a:extLst>
              <a:ext uri="{FF2B5EF4-FFF2-40B4-BE49-F238E27FC236}">
                <a16:creationId xmlns:a16="http://schemas.microsoft.com/office/drawing/2014/main" id="{F20F7E51-0385-88FE-893B-4C502A03A99C}"/>
              </a:ext>
            </a:extLst>
          </p:cNvPr>
          <p:cNvSpPr txBox="1"/>
          <p:nvPr/>
        </p:nvSpPr>
        <p:spPr>
          <a:xfrm>
            <a:off x="414337" y="6119742"/>
            <a:ext cx="5260927" cy="369332"/>
          </a:xfrm>
          <a:prstGeom prst="rect">
            <a:avLst/>
          </a:prstGeom>
          <a:noFill/>
        </p:spPr>
        <p:txBody>
          <a:bodyPr wrap="none" rtlCol="0">
            <a:spAutoFit/>
          </a:bodyPr>
          <a:lstStyle/>
          <a:p>
            <a:r>
              <a:rPr lang="en-US" dirty="0">
                <a:solidFill>
                  <a:schemeClr val="bg1"/>
                </a:solidFill>
              </a:rPr>
              <a:t>German Condor Legion and Italian volunteer troops</a:t>
            </a:r>
          </a:p>
        </p:txBody>
      </p:sp>
      <p:sp>
        <p:nvSpPr>
          <p:cNvPr id="5" name="TextBox 4">
            <a:extLst>
              <a:ext uri="{FF2B5EF4-FFF2-40B4-BE49-F238E27FC236}">
                <a16:creationId xmlns:a16="http://schemas.microsoft.com/office/drawing/2014/main" id="{057C6A23-B13D-C53C-C153-0382840EC15C}"/>
              </a:ext>
            </a:extLst>
          </p:cNvPr>
          <p:cNvSpPr txBox="1"/>
          <p:nvPr/>
        </p:nvSpPr>
        <p:spPr>
          <a:xfrm>
            <a:off x="6516738" y="6119742"/>
            <a:ext cx="4271810" cy="369332"/>
          </a:xfrm>
          <a:prstGeom prst="rect">
            <a:avLst/>
          </a:prstGeom>
          <a:noFill/>
        </p:spPr>
        <p:txBody>
          <a:bodyPr wrap="none" rtlCol="0">
            <a:spAutoFit/>
          </a:bodyPr>
          <a:lstStyle/>
          <a:p>
            <a:r>
              <a:rPr lang="en-US" b="0" i="0" dirty="0">
                <a:solidFill>
                  <a:srgbClr val="1F1F1F"/>
                </a:solidFill>
                <a:effectLst/>
                <a:latin typeface="Google Sans"/>
              </a:rPr>
              <a:t>U.S.S.R. - Union of Soviet Socialist Republics</a:t>
            </a:r>
            <a:endParaRPr lang="en-US" dirty="0">
              <a:solidFill>
                <a:schemeClr val="bg1"/>
              </a:solidFill>
            </a:endParaRPr>
          </a:p>
        </p:txBody>
      </p:sp>
    </p:spTree>
    <p:extLst>
      <p:ext uri="{BB962C8B-B14F-4D97-AF65-F5344CB8AC3E}">
        <p14:creationId xmlns:p14="http://schemas.microsoft.com/office/powerpoint/2010/main" val="20226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oster with three men wearing yellow helmets&#10;&#10;Description automatically generated">
            <a:extLst>
              <a:ext uri="{FF2B5EF4-FFF2-40B4-BE49-F238E27FC236}">
                <a16:creationId xmlns:a16="http://schemas.microsoft.com/office/drawing/2014/main" id="{7FCC7ABB-0E1A-09CF-F0FE-0D5BE4E3525E}"/>
              </a:ext>
            </a:extLst>
          </p:cNvPr>
          <p:cNvPicPr>
            <a:picLocks noChangeAspect="1"/>
          </p:cNvPicPr>
          <p:nvPr/>
        </p:nvPicPr>
        <p:blipFill>
          <a:blip r:embed="rId2">
            <a:extLst>
              <a:ext uri="{28A0092B-C50C-407E-A947-70E740481C1C}">
                <a14:useLocalDpi xmlns:a14="http://schemas.microsoft.com/office/drawing/2010/main" val="0"/>
              </a:ext>
            </a:extLst>
          </a:blip>
          <a:srcRect l="12156" r="-1" b="-1"/>
          <a:stretch/>
        </p:blipFill>
        <p:spPr>
          <a:xfrm>
            <a:off x="4114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DB77960B-E239-886D-64EF-C47A6EE4C641}"/>
              </a:ext>
            </a:extLst>
          </p:cNvPr>
          <p:cNvSpPr txBox="1"/>
          <p:nvPr/>
        </p:nvSpPr>
        <p:spPr>
          <a:xfrm>
            <a:off x="265557" y="650668"/>
            <a:ext cx="3431726" cy="5355312"/>
          </a:xfrm>
          <a:prstGeom prst="rect">
            <a:avLst/>
          </a:prstGeom>
          <a:noFill/>
        </p:spPr>
        <p:txBody>
          <a:bodyPr wrap="square" rtlCol="0">
            <a:spAutoFit/>
          </a:bodyPr>
          <a:lstStyle/>
          <a:p>
            <a:r>
              <a:rPr lang="en-US" dirty="0">
                <a:solidFill>
                  <a:schemeClr val="bg1"/>
                </a:solidFill>
              </a:rPr>
              <a:t>In response to the non-interventionist policy of the main Western democracies such as France, the United Kingdom and the United States, the so-called International Brigades were created, controlled by the European and North American communist parties, made up of some 40,000 anti-fascist volunteers from around the world who fought on the Republican side. They played an important role, especially in the defense of Madrid and the battle of Teruel. They left Spain in October 1938. Experts believe that this war was a kind of rehearsal for World War II.</a:t>
            </a:r>
          </a:p>
        </p:txBody>
      </p:sp>
    </p:spTree>
    <p:extLst>
      <p:ext uri="{BB962C8B-B14F-4D97-AF65-F5344CB8AC3E}">
        <p14:creationId xmlns:p14="http://schemas.microsoft.com/office/powerpoint/2010/main" val="363631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3934B-E37A-B84B-B5F4-1BB065C63DAD}"/>
            </a:ext>
          </a:extLst>
        </p:cNvPr>
        <p:cNvGrpSpPr/>
        <p:nvPr/>
      </p:nvGrpSpPr>
      <p:grpSpPr>
        <a:xfrm>
          <a:off x="0" y="0"/>
          <a:ext cx="0" cy="0"/>
          <a:chOff x="0" y="0"/>
          <a:chExt cx="0" cy="0"/>
        </a:xfrm>
      </p:grpSpPr>
      <p:pic>
        <p:nvPicPr>
          <p:cNvPr id="3" name="Picture 2" descr="Presentacion">
            <a:extLst>
              <a:ext uri="{FF2B5EF4-FFF2-40B4-BE49-F238E27FC236}">
                <a16:creationId xmlns:a16="http://schemas.microsoft.com/office/drawing/2014/main" id="{CAC99E2C-F026-253B-B3D5-0236EC4A3FF7}"/>
              </a:ext>
            </a:extLst>
          </p:cNvPr>
          <p:cNvPicPr>
            <a:picLocks noGrp="1" noChangeAspect="1"/>
          </p:cNvPicPr>
          <p:nvPr isPhoto="1"/>
        </p:nvPicPr>
        <p:blipFill>
          <a:blip r:embed="rId3">
            <a:extLst>
              <a:ext uri="{28A0092B-C50C-407E-A947-70E740481C1C}">
                <a14:useLocalDpi xmlns:a14="http://schemas.microsoft.com/office/drawing/2010/main" val="0"/>
              </a:ext>
            </a:extLst>
          </a:blip>
          <a:srcRect l="1375" r="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extBox 3">
            <a:extLst>
              <a:ext uri="{FF2B5EF4-FFF2-40B4-BE49-F238E27FC236}">
                <a16:creationId xmlns:a16="http://schemas.microsoft.com/office/drawing/2014/main" id="{EF722909-0FCB-59FF-F014-C264D94A9FD6}"/>
              </a:ext>
            </a:extLst>
          </p:cNvPr>
          <p:cNvSpPr txBox="1"/>
          <p:nvPr/>
        </p:nvSpPr>
        <p:spPr>
          <a:xfrm>
            <a:off x="7233837" y="596308"/>
            <a:ext cx="4140013" cy="4793840"/>
          </a:xfrm>
          <a:prstGeom prst="rect">
            <a:avLst/>
          </a:prstGeom>
        </p:spPr>
        <p:txBody>
          <a:bodyPr vert="horz" lIns="91440" tIns="45720" rIns="91440" bIns="45720" rtlCol="0">
            <a:normAutofit fontScale="62500" lnSpcReduction="20000"/>
          </a:bodyPr>
          <a:lstStyle/>
          <a:p>
            <a:pPr>
              <a:lnSpc>
                <a:spcPct val="90000"/>
              </a:lnSpc>
              <a:spcAft>
                <a:spcPts val="600"/>
              </a:spcAft>
            </a:pPr>
            <a:r>
              <a:rPr lang="en-US" sz="3800" u="sng" dirty="0"/>
              <a:t>Agenda 20</a:t>
            </a:r>
            <a:r>
              <a:rPr lang="en-US" sz="3800" u="sng" baseline="30000" dirty="0"/>
              <a:t>th</a:t>
            </a:r>
            <a:r>
              <a:rPr lang="en-US" sz="3800" u="sng" dirty="0"/>
              <a:t> November 2024</a:t>
            </a:r>
          </a:p>
          <a:p>
            <a:pPr>
              <a:lnSpc>
                <a:spcPct val="90000"/>
              </a:lnSpc>
              <a:spcAft>
                <a:spcPts val="600"/>
              </a:spcAft>
            </a:pPr>
            <a:endParaRPr lang="en-US" sz="4400" dirty="0"/>
          </a:p>
          <a:p>
            <a:pPr>
              <a:lnSpc>
                <a:spcPct val="90000"/>
              </a:lnSpc>
              <a:spcAft>
                <a:spcPts val="600"/>
              </a:spcAft>
            </a:pPr>
            <a:r>
              <a:rPr lang="en-US" sz="3200" dirty="0"/>
              <a:t>10.00am – 11.00am</a:t>
            </a:r>
          </a:p>
          <a:p>
            <a:pPr>
              <a:lnSpc>
                <a:spcPct val="90000"/>
              </a:lnSpc>
              <a:spcAft>
                <a:spcPts val="600"/>
              </a:spcAft>
            </a:pPr>
            <a:r>
              <a:rPr lang="en-US" sz="3200" dirty="0"/>
              <a:t>Introduction: context of the war (before 1936)</a:t>
            </a:r>
          </a:p>
          <a:p>
            <a:pPr>
              <a:lnSpc>
                <a:spcPct val="90000"/>
              </a:lnSpc>
              <a:spcAft>
                <a:spcPts val="600"/>
              </a:spcAft>
            </a:pPr>
            <a:endParaRPr lang="en-US" sz="3200" dirty="0"/>
          </a:p>
          <a:p>
            <a:pPr>
              <a:lnSpc>
                <a:spcPct val="90000"/>
              </a:lnSpc>
              <a:spcAft>
                <a:spcPts val="600"/>
              </a:spcAft>
            </a:pPr>
            <a:r>
              <a:rPr lang="en-US" sz="3200" dirty="0"/>
              <a:t>11.00am – 11.30am</a:t>
            </a:r>
          </a:p>
          <a:p>
            <a:pPr>
              <a:lnSpc>
                <a:spcPct val="90000"/>
              </a:lnSpc>
              <a:spcAft>
                <a:spcPts val="600"/>
              </a:spcAft>
            </a:pPr>
            <a:r>
              <a:rPr lang="en-US" sz="3200" dirty="0"/>
              <a:t>Break</a:t>
            </a:r>
          </a:p>
          <a:p>
            <a:pPr>
              <a:lnSpc>
                <a:spcPct val="90000"/>
              </a:lnSpc>
              <a:spcAft>
                <a:spcPts val="600"/>
              </a:spcAft>
            </a:pPr>
            <a:endParaRPr lang="en-US" sz="3200" dirty="0"/>
          </a:p>
          <a:p>
            <a:pPr>
              <a:lnSpc>
                <a:spcPct val="90000"/>
              </a:lnSpc>
              <a:spcAft>
                <a:spcPts val="600"/>
              </a:spcAft>
            </a:pPr>
            <a:r>
              <a:rPr lang="en-US" sz="3200" dirty="0"/>
              <a:t>11.30am – 12.15pm</a:t>
            </a:r>
          </a:p>
          <a:p>
            <a:pPr>
              <a:lnSpc>
                <a:spcPct val="90000"/>
              </a:lnSpc>
              <a:spcAft>
                <a:spcPts val="600"/>
              </a:spcAft>
            </a:pPr>
            <a:r>
              <a:rPr lang="en-US" sz="3200" dirty="0"/>
              <a:t>Chronology of the war (1936-1939)</a:t>
            </a:r>
          </a:p>
          <a:p>
            <a:pPr>
              <a:lnSpc>
                <a:spcPct val="90000"/>
              </a:lnSpc>
              <a:spcAft>
                <a:spcPts val="600"/>
              </a:spcAft>
            </a:pPr>
            <a:endParaRPr lang="en-US" sz="3200" dirty="0"/>
          </a:p>
          <a:p>
            <a:pPr>
              <a:lnSpc>
                <a:spcPct val="90000"/>
              </a:lnSpc>
              <a:spcAft>
                <a:spcPts val="600"/>
              </a:spcAft>
            </a:pPr>
            <a:r>
              <a:rPr lang="en-US" sz="3200" dirty="0"/>
              <a:t>12.15pm- 12.30pm</a:t>
            </a:r>
          </a:p>
          <a:p>
            <a:pPr>
              <a:lnSpc>
                <a:spcPct val="90000"/>
              </a:lnSpc>
              <a:spcAft>
                <a:spcPts val="600"/>
              </a:spcAft>
            </a:pPr>
            <a:r>
              <a:rPr lang="en-US" sz="3200" dirty="0"/>
              <a:t>The aftermath of the war</a:t>
            </a:r>
          </a:p>
          <a:p>
            <a:pPr>
              <a:lnSpc>
                <a:spcPct val="90000"/>
              </a:lnSpc>
              <a:spcAft>
                <a:spcPts val="600"/>
              </a:spcAft>
            </a:pPr>
            <a:endParaRPr lang="en-US" sz="32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69383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photo of a street with a sign&#10;&#10;Description automatically generated">
            <a:extLst>
              <a:ext uri="{FF2B5EF4-FFF2-40B4-BE49-F238E27FC236}">
                <a16:creationId xmlns:a16="http://schemas.microsoft.com/office/drawing/2014/main" id="{7F74D96F-199A-F015-A752-0C9AC1791761}"/>
              </a:ext>
            </a:extLst>
          </p:cNvPr>
          <p:cNvPicPr>
            <a:picLocks noChangeAspect="1"/>
          </p:cNvPicPr>
          <p:nvPr/>
        </p:nvPicPr>
        <p:blipFill>
          <a:blip r:embed="rId2">
            <a:extLst>
              <a:ext uri="{28A0092B-C50C-407E-A947-70E740481C1C}">
                <a14:useLocalDpi xmlns:a14="http://schemas.microsoft.com/office/drawing/2010/main" val="0"/>
              </a:ext>
            </a:extLst>
          </a:blip>
          <a:srcRect l="2480" r="9675"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ED77C694-DB59-B459-7CC9-9A72016BF2E1}"/>
              </a:ext>
            </a:extLst>
          </p:cNvPr>
          <p:cNvSpPr txBox="1"/>
          <p:nvPr/>
        </p:nvSpPr>
        <p:spPr>
          <a:xfrm>
            <a:off x="256032" y="1234440"/>
            <a:ext cx="3154680" cy="3614323"/>
          </a:xfrm>
          <a:prstGeom prst="rect">
            <a:avLst/>
          </a:prstGeom>
          <a:noFill/>
        </p:spPr>
        <p:txBody>
          <a:bodyPr wrap="square" rtlCol="0">
            <a:spAutoFit/>
          </a:bodyPr>
          <a:lstStyle/>
          <a:p>
            <a:pPr>
              <a:lnSpc>
                <a:spcPct val="115000"/>
              </a:lnSpc>
              <a:spcAft>
                <a:spcPts val="800"/>
              </a:spcAft>
            </a:pP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- 1937 January: Republicans resist in Madrid, winning the battle of Guadarrama and creating a Republican front at the university. Madrid will be constantly besieged by General Mola from the north and General Franco from the south.</a:t>
            </a:r>
          </a:p>
        </p:txBody>
      </p:sp>
    </p:spTree>
    <p:extLst>
      <p:ext uri="{BB962C8B-B14F-4D97-AF65-F5344CB8AC3E}">
        <p14:creationId xmlns:p14="http://schemas.microsoft.com/office/powerpoint/2010/main" val="303119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looking at a destroyed building&#10;&#10;Description automatically generated">
            <a:extLst>
              <a:ext uri="{FF2B5EF4-FFF2-40B4-BE49-F238E27FC236}">
                <a16:creationId xmlns:a16="http://schemas.microsoft.com/office/drawing/2014/main" id="{FC626DCA-9C27-1285-CAC2-B20E71A8A3F7}"/>
              </a:ext>
            </a:extLst>
          </p:cNvPr>
          <p:cNvPicPr>
            <a:picLocks noChangeAspect="1"/>
          </p:cNvPicPr>
          <p:nvPr/>
        </p:nvPicPr>
        <p:blipFill>
          <a:blip r:embed="rId2">
            <a:extLst>
              <a:ext uri="{28A0092B-C50C-407E-A947-70E740481C1C}">
                <a14:useLocalDpi xmlns:a14="http://schemas.microsoft.com/office/drawing/2010/main" val="0"/>
              </a:ext>
            </a:extLst>
          </a:blip>
          <a:srcRect l="6426" r="25722"/>
          <a:stretch/>
        </p:blipFill>
        <p:spPr>
          <a:xfrm>
            <a:off x="4325114"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89DFD35B-0E80-298F-0A5E-2D702ECC02A3}"/>
              </a:ext>
            </a:extLst>
          </p:cNvPr>
          <p:cNvSpPr txBox="1"/>
          <p:nvPr/>
        </p:nvSpPr>
        <p:spPr>
          <a:xfrm>
            <a:off x="758952" y="1234440"/>
            <a:ext cx="2928806" cy="3899209"/>
          </a:xfrm>
          <a:prstGeom prst="rect">
            <a:avLst/>
          </a:prstGeom>
          <a:noFill/>
        </p:spPr>
        <p:txBody>
          <a:bodyPr wrap="square" rtlCol="0">
            <a:spAutoFit/>
          </a:bodyPr>
          <a:lstStyle/>
          <a:p>
            <a:pPr>
              <a:lnSpc>
                <a:spcPct val="115000"/>
              </a:lnSpc>
              <a:spcAft>
                <a:spcPts val="800"/>
              </a:spcAft>
            </a:pPr>
            <a:r>
              <a:rPr lang="en-US" dirty="0">
                <a:solidFill>
                  <a:schemeClr val="bg1"/>
                </a:solidFill>
                <a:latin typeface="Aptos" panose="020B0004020202020204" pitchFamily="34" charset="0"/>
                <a:ea typeface="Aptos" panose="020B0004020202020204" pitchFamily="34" charset="0"/>
                <a:cs typeface="Times New Roman" panose="02020603050405020304" pitchFamily="18" charset="0"/>
              </a:rPr>
              <a:t>-</a:t>
            </a: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26 </a:t>
            </a:r>
            <a:r>
              <a:rPr lang="en-US" sz="18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april</a:t>
            </a: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1937 - Guernica bombing by German planes, completely destroying the village. 70% of the buildings were destroyed. This event is believed to have been part of training for the German troops (allowed by Franco), preparing for what was about to come a few years later (World War II)</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A5DB3FF-77FB-05AF-57F8-5C6C32AE0420}"/>
              </a:ext>
            </a:extLst>
          </p:cNvPr>
          <p:cNvSpPr txBox="1"/>
          <p:nvPr/>
        </p:nvSpPr>
        <p:spPr>
          <a:xfrm>
            <a:off x="758952" y="5478697"/>
            <a:ext cx="3264408" cy="646331"/>
          </a:xfrm>
          <a:prstGeom prst="rect">
            <a:avLst/>
          </a:prstGeom>
          <a:noFill/>
        </p:spPr>
        <p:txBody>
          <a:bodyPr wrap="square" rtlCol="0">
            <a:spAutoFit/>
          </a:bodyPr>
          <a:lstStyle/>
          <a:p>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4"/>
              </a:rPr>
              <a:t>https://www.youtube.com/watch?v=-Kug6zwinbY</a:t>
            </a:r>
            <a:endParaRPr lang="en-US" dirty="0">
              <a:solidFill>
                <a:schemeClr val="bg1"/>
              </a:solidFill>
            </a:endParaRPr>
          </a:p>
        </p:txBody>
      </p:sp>
    </p:spTree>
    <p:extLst>
      <p:ext uri="{BB962C8B-B14F-4D97-AF65-F5344CB8AC3E}">
        <p14:creationId xmlns:p14="http://schemas.microsoft.com/office/powerpoint/2010/main" val="385224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a painting&#10;&#10;Description automatically generated">
            <a:extLst>
              <a:ext uri="{FF2B5EF4-FFF2-40B4-BE49-F238E27FC236}">
                <a16:creationId xmlns:a16="http://schemas.microsoft.com/office/drawing/2014/main" id="{E4569492-D331-3162-A0A4-2ED0C991B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222082"/>
            <a:ext cx="8115300" cy="5162550"/>
          </a:xfrm>
          <a:prstGeom prst="rect">
            <a:avLst/>
          </a:prstGeom>
        </p:spPr>
      </p:pic>
      <p:sp>
        <p:nvSpPr>
          <p:cNvPr id="4" name="TextBox 3">
            <a:extLst>
              <a:ext uri="{FF2B5EF4-FFF2-40B4-BE49-F238E27FC236}">
                <a16:creationId xmlns:a16="http://schemas.microsoft.com/office/drawing/2014/main" id="{EED9B842-6312-2DB6-1B3B-0DFB0BA78BAE}"/>
              </a:ext>
            </a:extLst>
          </p:cNvPr>
          <p:cNvSpPr txBox="1"/>
          <p:nvPr/>
        </p:nvSpPr>
        <p:spPr>
          <a:xfrm>
            <a:off x="2282952" y="5605272"/>
            <a:ext cx="7626096" cy="646331"/>
          </a:xfrm>
          <a:prstGeom prst="rect">
            <a:avLst/>
          </a:prstGeom>
          <a:noFill/>
        </p:spPr>
        <p:txBody>
          <a:bodyPr wrap="square" rtlCol="0">
            <a:spAutoFit/>
          </a:bodyPr>
          <a:lstStyle/>
          <a:p>
            <a:r>
              <a:rPr lang="en-US" dirty="0"/>
              <a:t>The Guernica, painted by Pablo Picasso in Paris between May and June 1937, is currently in the Reina Sofia Museum in Madrid.</a:t>
            </a:r>
          </a:p>
        </p:txBody>
      </p:sp>
    </p:spTree>
    <p:extLst>
      <p:ext uri="{BB962C8B-B14F-4D97-AF65-F5344CB8AC3E}">
        <p14:creationId xmlns:p14="http://schemas.microsoft.com/office/powerpoint/2010/main" val="179593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nk in the snow&#10;&#10;Description automatically generated">
            <a:extLst>
              <a:ext uri="{FF2B5EF4-FFF2-40B4-BE49-F238E27FC236}">
                <a16:creationId xmlns:a16="http://schemas.microsoft.com/office/drawing/2014/main" id="{409BD2F7-E065-BD59-A322-FF290C6C0F80}"/>
              </a:ext>
            </a:extLst>
          </p:cNvPr>
          <p:cNvPicPr>
            <a:picLocks noChangeAspect="1"/>
          </p:cNvPicPr>
          <p:nvPr/>
        </p:nvPicPr>
        <p:blipFill>
          <a:blip r:embed="rId2">
            <a:extLst>
              <a:ext uri="{28A0092B-C50C-407E-A947-70E740481C1C}">
                <a14:useLocalDpi xmlns:a14="http://schemas.microsoft.com/office/drawing/2010/main" val="0"/>
              </a:ext>
            </a:extLst>
          </a:blip>
          <a:srcRect t="12824" r="2" b="7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7" name="Group 16">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219ECA43-6922-9F55-948C-ECA8CBDDADC3}"/>
              </a:ext>
            </a:extLst>
          </p:cNvPr>
          <p:cNvSpPr txBox="1"/>
          <p:nvPr/>
        </p:nvSpPr>
        <p:spPr>
          <a:xfrm>
            <a:off x="792411" y="2413337"/>
            <a:ext cx="2522901" cy="2031325"/>
          </a:xfrm>
          <a:prstGeom prst="rect">
            <a:avLst/>
          </a:prstGeom>
          <a:noFill/>
        </p:spPr>
        <p:txBody>
          <a:bodyPr wrap="square" rtlCol="0">
            <a:spAutoFit/>
          </a:bodyPr>
          <a:lstStyle/>
          <a:p>
            <a:r>
              <a:rPr lang="en-US" dirty="0">
                <a:solidFill>
                  <a:schemeClr val="bg1"/>
                </a:solidFill>
              </a:rPr>
              <a:t>- At the end of 1937, the nationalists win the battle of Teruel and manage to reach the Mediterranean, dividing the republican territory in two.</a:t>
            </a:r>
          </a:p>
        </p:txBody>
      </p:sp>
    </p:spTree>
    <p:extLst>
      <p:ext uri="{BB962C8B-B14F-4D97-AF65-F5344CB8AC3E}">
        <p14:creationId xmlns:p14="http://schemas.microsoft.com/office/powerpoint/2010/main" val="37424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photo of a group of men in a battle&#10;&#10;Description automatically generated">
            <a:extLst>
              <a:ext uri="{FF2B5EF4-FFF2-40B4-BE49-F238E27FC236}">
                <a16:creationId xmlns:a16="http://schemas.microsoft.com/office/drawing/2014/main" id="{8033F69C-DE97-3479-3EBB-C3BD36DA4A45}"/>
              </a:ext>
            </a:extLst>
          </p:cNvPr>
          <p:cNvPicPr>
            <a:picLocks noChangeAspect="1"/>
          </p:cNvPicPr>
          <p:nvPr/>
        </p:nvPicPr>
        <p:blipFill>
          <a:blip r:embed="rId2">
            <a:extLst>
              <a:ext uri="{28A0092B-C50C-407E-A947-70E740481C1C}">
                <a14:useLocalDpi xmlns:a14="http://schemas.microsoft.com/office/drawing/2010/main" val="0"/>
              </a:ext>
            </a:extLst>
          </a:blip>
          <a:srcRect r="2159"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89F49AAA-BB25-9D61-59A1-78264CF140CA}"/>
              </a:ext>
            </a:extLst>
          </p:cNvPr>
          <p:cNvSpPr txBox="1"/>
          <p:nvPr/>
        </p:nvSpPr>
        <p:spPr>
          <a:xfrm>
            <a:off x="570567" y="780608"/>
            <a:ext cx="2556148" cy="2308324"/>
          </a:xfrm>
          <a:prstGeom prst="rect">
            <a:avLst/>
          </a:prstGeom>
          <a:noFill/>
        </p:spPr>
        <p:txBody>
          <a:bodyPr wrap="square" rtlCol="0">
            <a:spAutoFit/>
          </a:bodyPr>
          <a:lstStyle/>
          <a:p>
            <a:r>
              <a:rPr lang="en-US" dirty="0">
                <a:solidFill>
                  <a:schemeClr val="bg1"/>
                </a:solidFill>
              </a:rPr>
              <a:t>The Battle of the Ebro took place between July and November 1938: the bloodiest and most decisive battle of the war, which ended with a definitive defeat for the Republican side.</a:t>
            </a:r>
          </a:p>
        </p:txBody>
      </p:sp>
      <p:sp>
        <p:nvSpPr>
          <p:cNvPr id="5" name="TextBox 4">
            <a:extLst>
              <a:ext uri="{FF2B5EF4-FFF2-40B4-BE49-F238E27FC236}">
                <a16:creationId xmlns:a16="http://schemas.microsoft.com/office/drawing/2014/main" id="{95B893EC-94E9-33D8-8D21-7A424F1F45E8}"/>
              </a:ext>
            </a:extLst>
          </p:cNvPr>
          <p:cNvSpPr txBox="1"/>
          <p:nvPr/>
        </p:nvSpPr>
        <p:spPr>
          <a:xfrm>
            <a:off x="570566" y="4100373"/>
            <a:ext cx="2876721" cy="646331"/>
          </a:xfrm>
          <a:prstGeom prst="rect">
            <a:avLst/>
          </a:prstGeom>
          <a:noFill/>
        </p:spPr>
        <p:txBody>
          <a:bodyPr wrap="square" rtlCol="0">
            <a:spAutoFit/>
          </a:bodyPr>
          <a:lstStyle/>
          <a:p>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4"/>
              </a:rPr>
              <a:t>https://www.youtube.com/watch?v=Rd2G3DGYa-A</a:t>
            </a:r>
            <a:endParaRPr lang="en-US" dirty="0">
              <a:solidFill>
                <a:schemeClr val="bg1"/>
              </a:solidFill>
            </a:endParaRPr>
          </a:p>
        </p:txBody>
      </p:sp>
    </p:spTree>
    <p:extLst>
      <p:ext uri="{BB962C8B-B14F-4D97-AF65-F5344CB8AC3E}">
        <p14:creationId xmlns:p14="http://schemas.microsoft.com/office/powerpoint/2010/main" val="3130528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men standing in a line&#10;&#10;Description automatically generated">
            <a:extLst>
              <a:ext uri="{FF2B5EF4-FFF2-40B4-BE49-F238E27FC236}">
                <a16:creationId xmlns:a16="http://schemas.microsoft.com/office/drawing/2014/main" id="{EEC059B3-DB6C-E9EE-3ACC-337F1EA7C39A}"/>
              </a:ext>
            </a:extLst>
          </p:cNvPr>
          <p:cNvPicPr>
            <a:picLocks noChangeAspect="1"/>
          </p:cNvPicPr>
          <p:nvPr/>
        </p:nvPicPr>
        <p:blipFill>
          <a:blip r:embed="rId2">
            <a:extLst>
              <a:ext uri="{28A0092B-C50C-407E-A947-70E740481C1C}">
                <a14:useLocalDpi xmlns:a14="http://schemas.microsoft.com/office/drawing/2010/main" val="0"/>
              </a:ext>
            </a:extLst>
          </a:blip>
          <a:srcRect l="3321" r="3079"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A11A03C3-0953-69D1-1C14-BDB48E5E61F4}"/>
              </a:ext>
            </a:extLst>
          </p:cNvPr>
          <p:cNvSpPr txBox="1"/>
          <p:nvPr/>
        </p:nvSpPr>
        <p:spPr>
          <a:xfrm>
            <a:off x="601098" y="960119"/>
            <a:ext cx="2855334" cy="3416320"/>
          </a:xfrm>
          <a:prstGeom prst="rect">
            <a:avLst/>
          </a:prstGeom>
          <a:noFill/>
        </p:spPr>
        <p:txBody>
          <a:bodyPr wrap="square" rtlCol="0">
            <a:spAutoFit/>
          </a:bodyPr>
          <a:lstStyle/>
          <a:p>
            <a:r>
              <a:rPr lang="en-US" dirty="0">
                <a:solidFill>
                  <a:schemeClr val="bg1"/>
                </a:solidFill>
              </a:rPr>
              <a:t>During the first quarter of the year 1939, the main cities controlled by the republican side were falling one by one. Barcelona, ​​Valencia and finally on March 28, the national troops conquered Madrid. Three days later, April 1</a:t>
            </a:r>
            <a:r>
              <a:rPr lang="en-US" baseline="30000" dirty="0">
                <a:solidFill>
                  <a:schemeClr val="bg1"/>
                </a:solidFill>
              </a:rPr>
              <a:t>st</a:t>
            </a:r>
            <a:r>
              <a:rPr lang="en-US" dirty="0">
                <a:solidFill>
                  <a:schemeClr val="bg1"/>
                </a:solidFill>
              </a:rPr>
              <a:t>, General Franco declared the end of the war.</a:t>
            </a:r>
          </a:p>
        </p:txBody>
      </p:sp>
    </p:spTree>
    <p:extLst>
      <p:ext uri="{BB962C8B-B14F-4D97-AF65-F5344CB8AC3E}">
        <p14:creationId xmlns:p14="http://schemas.microsoft.com/office/powerpoint/2010/main" val="136870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the division of the spanish army&#10;&#10;Description automatically generated">
            <a:extLst>
              <a:ext uri="{FF2B5EF4-FFF2-40B4-BE49-F238E27FC236}">
                <a16:creationId xmlns:a16="http://schemas.microsoft.com/office/drawing/2014/main" id="{4C21A14B-BC2E-EBED-9AF6-3E0A56588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12" y="347662"/>
            <a:ext cx="11382375" cy="6162675"/>
          </a:xfrm>
          <a:prstGeom prst="rect">
            <a:avLst/>
          </a:prstGeom>
        </p:spPr>
      </p:pic>
    </p:spTree>
    <p:extLst>
      <p:ext uri="{BB962C8B-B14F-4D97-AF65-F5344CB8AC3E}">
        <p14:creationId xmlns:p14="http://schemas.microsoft.com/office/powerpoint/2010/main" val="286976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in a suit holding a book&#10;&#10;Description automatically generated">
            <a:extLst>
              <a:ext uri="{FF2B5EF4-FFF2-40B4-BE49-F238E27FC236}">
                <a16:creationId xmlns:a16="http://schemas.microsoft.com/office/drawing/2014/main" id="{F7432328-E18E-E362-3E13-7A53D0ED7EF3}"/>
              </a:ext>
            </a:extLst>
          </p:cNvPr>
          <p:cNvPicPr>
            <a:picLocks noChangeAspect="1"/>
          </p:cNvPicPr>
          <p:nvPr/>
        </p:nvPicPr>
        <p:blipFill>
          <a:blip r:embed="rId2">
            <a:extLst>
              <a:ext uri="{28A0092B-C50C-407E-A947-70E740481C1C}">
                <a14:useLocalDpi xmlns:a14="http://schemas.microsoft.com/office/drawing/2010/main" val="0"/>
              </a:ext>
            </a:extLst>
          </a:blip>
          <a:srcRect l="3674"/>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019113DE-4056-1C7C-188A-BF9043C80F95}"/>
              </a:ext>
            </a:extLst>
          </p:cNvPr>
          <p:cNvSpPr txBox="1"/>
          <p:nvPr/>
        </p:nvSpPr>
        <p:spPr>
          <a:xfrm>
            <a:off x="943276" y="1559293"/>
            <a:ext cx="2763532" cy="3416320"/>
          </a:xfrm>
          <a:prstGeom prst="rect">
            <a:avLst/>
          </a:prstGeom>
          <a:noFill/>
        </p:spPr>
        <p:txBody>
          <a:bodyPr wrap="square" rtlCol="0">
            <a:spAutoFit/>
          </a:bodyPr>
          <a:lstStyle/>
          <a:p>
            <a:r>
              <a:rPr lang="en-US" dirty="0">
                <a:solidFill>
                  <a:schemeClr val="bg1"/>
                </a:solidFill>
              </a:rPr>
              <a:t>- 1975 Year of reconciliation between “winners and losers” (November 20</a:t>
            </a:r>
            <a:r>
              <a:rPr lang="en-US" baseline="30000" dirty="0">
                <a:solidFill>
                  <a:schemeClr val="bg1"/>
                </a:solidFill>
              </a:rPr>
              <a:t>th</a:t>
            </a:r>
            <a:r>
              <a:rPr lang="en-US" dirty="0">
                <a:solidFill>
                  <a:schemeClr val="bg1"/>
                </a:solidFill>
              </a:rPr>
              <a:t> Franco’s death and November 22</a:t>
            </a:r>
            <a:r>
              <a:rPr lang="en-US" baseline="30000" dirty="0">
                <a:solidFill>
                  <a:schemeClr val="bg1"/>
                </a:solidFill>
              </a:rPr>
              <a:t>nd</a:t>
            </a:r>
            <a:r>
              <a:rPr lang="en-US" dirty="0">
                <a:solidFill>
                  <a:schemeClr val="bg1"/>
                </a:solidFill>
              </a:rPr>
              <a:t> coronation of Juan Carlos I as king). Transition to democracy with the approval, by an overwhelming majority, of the 1978 Spanish Constitution.</a:t>
            </a:r>
          </a:p>
        </p:txBody>
      </p:sp>
    </p:spTree>
    <p:extLst>
      <p:ext uri="{BB962C8B-B14F-4D97-AF65-F5344CB8AC3E}">
        <p14:creationId xmlns:p14="http://schemas.microsoft.com/office/powerpoint/2010/main" val="1841953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holding guns&#10;&#10;Description automatically generated">
            <a:extLst>
              <a:ext uri="{FF2B5EF4-FFF2-40B4-BE49-F238E27FC236}">
                <a16:creationId xmlns:a16="http://schemas.microsoft.com/office/drawing/2014/main" id="{3182DDAB-7CE2-FB79-D8C8-8503F0AED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950" y="298382"/>
            <a:ext cx="4484753" cy="2600626"/>
          </a:xfrm>
          <a:prstGeom prst="rect">
            <a:avLst/>
          </a:prstGeom>
        </p:spPr>
      </p:pic>
      <p:pic>
        <p:nvPicPr>
          <p:cNvPr id="5" name="Picture 4" descr="A painting of soldiers fighting with guns&#10;&#10;Description automatically generated">
            <a:extLst>
              <a:ext uri="{FF2B5EF4-FFF2-40B4-BE49-F238E27FC236}">
                <a16:creationId xmlns:a16="http://schemas.microsoft.com/office/drawing/2014/main" id="{1498D16F-84CF-717D-34E5-1A0234447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950" y="3638348"/>
            <a:ext cx="4484752" cy="2405883"/>
          </a:xfrm>
          <a:prstGeom prst="rect">
            <a:avLst/>
          </a:prstGeom>
        </p:spPr>
      </p:pic>
      <p:sp>
        <p:nvSpPr>
          <p:cNvPr id="6" name="TextBox 5">
            <a:extLst>
              <a:ext uri="{FF2B5EF4-FFF2-40B4-BE49-F238E27FC236}">
                <a16:creationId xmlns:a16="http://schemas.microsoft.com/office/drawing/2014/main" id="{7B2E85D1-0367-462A-8FF0-9C9CF2450FBF}"/>
              </a:ext>
            </a:extLst>
          </p:cNvPr>
          <p:cNvSpPr txBox="1"/>
          <p:nvPr/>
        </p:nvSpPr>
        <p:spPr>
          <a:xfrm>
            <a:off x="538532" y="138244"/>
            <a:ext cx="4995513" cy="584775"/>
          </a:xfrm>
          <a:prstGeom prst="rect">
            <a:avLst/>
          </a:prstGeom>
          <a:noFill/>
        </p:spPr>
        <p:txBody>
          <a:bodyPr wrap="square" rtlCol="0">
            <a:spAutoFit/>
          </a:bodyPr>
          <a:lstStyle/>
          <a:p>
            <a:r>
              <a:rPr lang="en-US" sz="3200" dirty="0"/>
              <a:t>General information </a:t>
            </a:r>
          </a:p>
        </p:txBody>
      </p:sp>
      <p:sp>
        <p:nvSpPr>
          <p:cNvPr id="7" name="TextBox 6">
            <a:extLst>
              <a:ext uri="{FF2B5EF4-FFF2-40B4-BE49-F238E27FC236}">
                <a16:creationId xmlns:a16="http://schemas.microsoft.com/office/drawing/2014/main" id="{1CF59E83-622C-A5A4-875A-AB929B291DFB}"/>
              </a:ext>
            </a:extLst>
          </p:cNvPr>
          <p:cNvSpPr txBox="1"/>
          <p:nvPr/>
        </p:nvSpPr>
        <p:spPr>
          <a:xfrm>
            <a:off x="438990" y="810446"/>
            <a:ext cx="6063436" cy="5909310"/>
          </a:xfrm>
          <a:prstGeom prst="rect">
            <a:avLst/>
          </a:prstGeom>
          <a:noFill/>
        </p:spPr>
        <p:txBody>
          <a:bodyPr wrap="square" rtlCol="0">
            <a:spAutoFit/>
          </a:bodyPr>
          <a:lstStyle/>
          <a:p>
            <a:pPr marL="285750" indent="-285750" algn="just">
              <a:buFontTx/>
              <a:buChar char="-"/>
            </a:pPr>
            <a:r>
              <a:rPr lang="en-US" dirty="0"/>
              <a:t>There was massive repression on both sides. </a:t>
            </a:r>
          </a:p>
          <a:p>
            <a:pPr algn="just"/>
            <a:r>
              <a:rPr lang="en-US" dirty="0"/>
              <a:t>On the Nationalist side, it was mainly directed against workers and social activists, but also against some intellectuals, such as Federico García Lorca. This repression was organized by the military authorities and lasted throughout the conflict.</a:t>
            </a:r>
          </a:p>
          <a:p>
            <a:pPr algn="just"/>
            <a:r>
              <a:rPr lang="en-US" dirty="0"/>
              <a:t>On the Republican side, the groups that suffered violence were mainly priests and the wealthy classes. These acts took place at the beginning of the war and were carried out, in most cases, by uncontrolled groups.</a:t>
            </a:r>
          </a:p>
          <a:p>
            <a:pPr algn="just"/>
            <a:r>
              <a:rPr lang="en-US" dirty="0"/>
              <a:t>- The Catholic Church supported the uprising, calling the war a "crusade" or "holy war" in the name of religion, giving the Nationalist side the significant religious legitimacy.</a:t>
            </a:r>
          </a:p>
          <a:p>
            <a:pPr algn="just"/>
            <a:r>
              <a:rPr lang="en-US" dirty="0"/>
              <a:t>- Foreign artists and intellectuals supported the Republican cause. Ernest Hemingway worked as a reporter and photographer during the conflict and George Orwell fought on the Republican side, although he was disappointed by the rivalry within the ranks of the left.</a:t>
            </a:r>
          </a:p>
          <a:p>
            <a:pPr algn="just"/>
            <a:r>
              <a:rPr lang="en-US" dirty="0"/>
              <a:t>- In fact, one of the reasons for the Republican defeat was the internal divisions between socialists, communists and anarchists.</a:t>
            </a:r>
          </a:p>
        </p:txBody>
      </p:sp>
    </p:spTree>
    <p:extLst>
      <p:ext uri="{BB962C8B-B14F-4D97-AF65-F5344CB8AC3E}">
        <p14:creationId xmlns:p14="http://schemas.microsoft.com/office/powerpoint/2010/main" val="717273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p of spain with red dots&#10;&#10;Description automatically generated">
            <a:extLst>
              <a:ext uri="{FF2B5EF4-FFF2-40B4-BE49-F238E27FC236}">
                <a16:creationId xmlns:a16="http://schemas.microsoft.com/office/drawing/2014/main" id="{4D6A26F7-0188-066D-3CC3-534FB833DAA2}"/>
              </a:ext>
            </a:extLst>
          </p:cNvPr>
          <p:cNvPicPr>
            <a:picLocks noChangeAspect="1"/>
          </p:cNvPicPr>
          <p:nvPr/>
        </p:nvPicPr>
        <p:blipFill>
          <a:blip r:embed="rId2">
            <a:extLst>
              <a:ext uri="{28A0092B-C50C-407E-A947-70E740481C1C}">
                <a14:useLocalDpi xmlns:a14="http://schemas.microsoft.com/office/drawing/2010/main" val="0"/>
              </a:ext>
            </a:extLst>
          </a:blip>
          <a:srcRect l="4422" r="1071"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E93155DE-D388-B0CF-C730-43BC26CB32A9}"/>
              </a:ext>
            </a:extLst>
          </p:cNvPr>
          <p:cNvSpPr txBox="1"/>
          <p:nvPr/>
        </p:nvSpPr>
        <p:spPr>
          <a:xfrm>
            <a:off x="289940" y="470594"/>
            <a:ext cx="3416868" cy="2585323"/>
          </a:xfrm>
          <a:prstGeom prst="rect">
            <a:avLst/>
          </a:prstGeom>
          <a:noFill/>
        </p:spPr>
        <p:txBody>
          <a:bodyPr wrap="square" rtlCol="0">
            <a:spAutoFit/>
          </a:bodyPr>
          <a:lstStyle/>
          <a:p>
            <a:r>
              <a:rPr lang="en-US" dirty="0">
                <a:solidFill>
                  <a:schemeClr val="bg1"/>
                </a:solidFill>
              </a:rPr>
              <a:t>- Spain is the second country in the world, after Cambodia, with the highest number of victims of forced disappearances whose remains have not been recovered or identified, according to the association Judges for Democracy (more than 114,000 missing persons)</a:t>
            </a:r>
          </a:p>
        </p:txBody>
      </p:sp>
      <p:sp>
        <p:nvSpPr>
          <p:cNvPr id="6" name="TextBox 5">
            <a:extLst>
              <a:ext uri="{FF2B5EF4-FFF2-40B4-BE49-F238E27FC236}">
                <a16:creationId xmlns:a16="http://schemas.microsoft.com/office/drawing/2014/main" id="{8FA83F85-A5CD-3778-7673-FE92AF967105}"/>
              </a:ext>
            </a:extLst>
          </p:cNvPr>
          <p:cNvSpPr txBox="1"/>
          <p:nvPr/>
        </p:nvSpPr>
        <p:spPr>
          <a:xfrm>
            <a:off x="223450" y="3802083"/>
            <a:ext cx="3250382" cy="2308324"/>
          </a:xfrm>
          <a:prstGeom prst="rect">
            <a:avLst/>
          </a:prstGeom>
          <a:noFill/>
        </p:spPr>
        <p:txBody>
          <a:bodyPr wrap="square" rtlCol="0">
            <a:spAutoFit/>
          </a:bodyPr>
          <a:lstStyle/>
          <a:p>
            <a:r>
              <a:rPr lang="en-US" dirty="0">
                <a:solidFill>
                  <a:schemeClr val="bg1"/>
                </a:solidFill>
              </a:rPr>
              <a:t>Map - The Ministry's data shows more than 120,000 victims exhumed in 2,591 graves spread throughout the country. Andalusia, Aragon and Asturias are the regions with the highest number of identified (mass) graves.</a:t>
            </a:r>
            <a:endParaRPr lang="en-US" dirty="0"/>
          </a:p>
        </p:txBody>
      </p:sp>
    </p:spTree>
    <p:extLst>
      <p:ext uri="{BB962C8B-B14F-4D97-AF65-F5344CB8AC3E}">
        <p14:creationId xmlns:p14="http://schemas.microsoft.com/office/powerpoint/2010/main" val="134287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holding signs&#10;&#10;Description automatically generated">
            <a:extLst>
              <a:ext uri="{FF2B5EF4-FFF2-40B4-BE49-F238E27FC236}">
                <a16:creationId xmlns:a16="http://schemas.microsoft.com/office/drawing/2014/main" id="{14C16056-3038-DCE2-32FF-E3E0D5D4E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49" y="964164"/>
            <a:ext cx="3122143" cy="1834259"/>
          </a:xfrm>
          <a:prstGeom prst="rect">
            <a:avLst/>
          </a:prstGeom>
        </p:spPr>
      </p:pic>
      <p:sp>
        <p:nvSpPr>
          <p:cNvPr id="18" name="Rectangle 17">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crowd&#10;&#10;Description automatically generated">
            <a:extLst>
              <a:ext uri="{FF2B5EF4-FFF2-40B4-BE49-F238E27FC236}">
                <a16:creationId xmlns:a16="http://schemas.microsoft.com/office/drawing/2014/main" id="{240C1E83-CF4B-C866-CF2D-A7AECA4D6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49" y="3951616"/>
            <a:ext cx="3104943" cy="2064787"/>
          </a:xfrm>
          <a:prstGeom prst="rect">
            <a:avLst/>
          </a:prstGeom>
        </p:spPr>
      </p:pic>
      <p:sp>
        <p:nvSpPr>
          <p:cNvPr id="20" name="Rectangle 19">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newspaper with a black text&#10;&#10;Description automatically generated">
            <a:extLst>
              <a:ext uri="{FF2B5EF4-FFF2-40B4-BE49-F238E27FC236}">
                <a16:creationId xmlns:a16="http://schemas.microsoft.com/office/drawing/2014/main" id="{CA14627E-0F4B-9B43-2211-171FE9C4A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676" y="1415593"/>
            <a:ext cx="3252903" cy="4040873"/>
          </a:xfrm>
          <a:prstGeom prst="rect">
            <a:avLst/>
          </a:prstGeom>
        </p:spPr>
      </p:pic>
      <p:sp>
        <p:nvSpPr>
          <p:cNvPr id="22" name="Rectangle 21">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iagram of a landscape&#10;&#10;Description automatically generated with medium confidence">
            <a:extLst>
              <a:ext uri="{FF2B5EF4-FFF2-40B4-BE49-F238E27FC236}">
                <a16:creationId xmlns:a16="http://schemas.microsoft.com/office/drawing/2014/main" id="{FFD78A0D-2129-2C88-4AB1-812556C64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518" y="2244967"/>
            <a:ext cx="3252903" cy="2382125"/>
          </a:xfrm>
          <a:prstGeom prst="rect">
            <a:avLst/>
          </a:prstGeom>
        </p:spPr>
      </p:pic>
      <p:sp>
        <p:nvSpPr>
          <p:cNvPr id="10" name="TextBox 9">
            <a:extLst>
              <a:ext uri="{FF2B5EF4-FFF2-40B4-BE49-F238E27FC236}">
                <a16:creationId xmlns:a16="http://schemas.microsoft.com/office/drawing/2014/main" id="{93B1E1E2-3D29-9CC0-99C8-82BF0A8850EB}"/>
              </a:ext>
            </a:extLst>
          </p:cNvPr>
          <p:cNvSpPr txBox="1"/>
          <p:nvPr/>
        </p:nvSpPr>
        <p:spPr>
          <a:xfrm>
            <a:off x="622549" y="2798423"/>
            <a:ext cx="3281334" cy="369332"/>
          </a:xfrm>
          <a:prstGeom prst="rect">
            <a:avLst/>
          </a:prstGeom>
          <a:noFill/>
        </p:spPr>
        <p:txBody>
          <a:bodyPr wrap="square" rtlCol="0">
            <a:spAutoFit/>
          </a:bodyPr>
          <a:lstStyle/>
          <a:p>
            <a:r>
              <a:rPr lang="en-US" dirty="0"/>
              <a:t>Strikes – No bread and no jobs</a:t>
            </a:r>
          </a:p>
        </p:txBody>
      </p:sp>
      <p:sp>
        <p:nvSpPr>
          <p:cNvPr id="13" name="TextBox 12">
            <a:extLst>
              <a:ext uri="{FF2B5EF4-FFF2-40B4-BE49-F238E27FC236}">
                <a16:creationId xmlns:a16="http://schemas.microsoft.com/office/drawing/2014/main" id="{B1067B67-6E81-6502-520D-97C0AB48D875}"/>
              </a:ext>
            </a:extLst>
          </p:cNvPr>
          <p:cNvSpPr txBox="1"/>
          <p:nvPr/>
        </p:nvSpPr>
        <p:spPr>
          <a:xfrm>
            <a:off x="541940" y="5982607"/>
            <a:ext cx="3281334" cy="369332"/>
          </a:xfrm>
          <a:prstGeom prst="rect">
            <a:avLst/>
          </a:prstGeom>
          <a:noFill/>
        </p:spPr>
        <p:txBody>
          <a:bodyPr wrap="square" rtlCol="0">
            <a:spAutoFit/>
          </a:bodyPr>
          <a:lstStyle/>
          <a:p>
            <a:r>
              <a:rPr lang="en-US" dirty="0"/>
              <a:t>Wealth and poverty</a:t>
            </a:r>
          </a:p>
        </p:txBody>
      </p:sp>
      <p:sp>
        <p:nvSpPr>
          <p:cNvPr id="15" name="TextBox 14">
            <a:extLst>
              <a:ext uri="{FF2B5EF4-FFF2-40B4-BE49-F238E27FC236}">
                <a16:creationId xmlns:a16="http://schemas.microsoft.com/office/drawing/2014/main" id="{DD3A449E-9303-2845-E184-44789B5538C3}"/>
              </a:ext>
            </a:extLst>
          </p:cNvPr>
          <p:cNvSpPr txBox="1"/>
          <p:nvPr/>
        </p:nvSpPr>
        <p:spPr>
          <a:xfrm>
            <a:off x="4353245" y="5599530"/>
            <a:ext cx="3281334" cy="369332"/>
          </a:xfrm>
          <a:prstGeom prst="rect">
            <a:avLst/>
          </a:prstGeom>
          <a:noFill/>
        </p:spPr>
        <p:txBody>
          <a:bodyPr wrap="square" rtlCol="0">
            <a:spAutoFit/>
          </a:bodyPr>
          <a:lstStyle/>
          <a:p>
            <a:r>
              <a:rPr lang="en-US" dirty="0"/>
              <a:t>Stock market crash 1929</a:t>
            </a:r>
          </a:p>
        </p:txBody>
      </p:sp>
      <p:sp>
        <p:nvSpPr>
          <p:cNvPr id="17" name="TextBox 16">
            <a:extLst>
              <a:ext uri="{FF2B5EF4-FFF2-40B4-BE49-F238E27FC236}">
                <a16:creationId xmlns:a16="http://schemas.microsoft.com/office/drawing/2014/main" id="{2CC99778-26F7-262D-C0C8-B6B7F450F195}"/>
              </a:ext>
            </a:extLst>
          </p:cNvPr>
          <p:cNvSpPr txBox="1"/>
          <p:nvPr/>
        </p:nvSpPr>
        <p:spPr>
          <a:xfrm>
            <a:off x="8285087" y="4997707"/>
            <a:ext cx="3281334" cy="369332"/>
          </a:xfrm>
          <a:prstGeom prst="rect">
            <a:avLst/>
          </a:prstGeom>
          <a:noFill/>
        </p:spPr>
        <p:txBody>
          <a:bodyPr wrap="square" rtlCol="0">
            <a:spAutoFit/>
          </a:bodyPr>
          <a:lstStyle/>
          <a:p>
            <a:r>
              <a:rPr lang="en-US" dirty="0"/>
              <a:t>Delay of industrial revolution</a:t>
            </a:r>
          </a:p>
        </p:txBody>
      </p:sp>
    </p:spTree>
    <p:extLst>
      <p:ext uri="{BB962C8B-B14F-4D97-AF65-F5344CB8AC3E}">
        <p14:creationId xmlns:p14="http://schemas.microsoft.com/office/powerpoint/2010/main" val="4004834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looking out of a train&#10;&#10;Description automatically generated">
            <a:extLst>
              <a:ext uri="{FF2B5EF4-FFF2-40B4-BE49-F238E27FC236}">
                <a16:creationId xmlns:a16="http://schemas.microsoft.com/office/drawing/2014/main" id="{99381D8C-8B66-DBB1-7271-90EBFDFE42D4}"/>
              </a:ext>
            </a:extLst>
          </p:cNvPr>
          <p:cNvPicPr>
            <a:picLocks noChangeAspect="1"/>
          </p:cNvPicPr>
          <p:nvPr/>
        </p:nvPicPr>
        <p:blipFill>
          <a:blip r:embed="rId2">
            <a:extLst>
              <a:ext uri="{28A0092B-C50C-407E-A947-70E740481C1C}">
                <a14:useLocalDpi xmlns:a14="http://schemas.microsoft.com/office/drawing/2010/main" val="0"/>
              </a:ext>
            </a:extLst>
          </a:blip>
          <a:srcRect l="2993" r="3407"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5EFAB45D-17C8-3665-8FFD-530C69933955}"/>
              </a:ext>
            </a:extLst>
          </p:cNvPr>
          <p:cNvSpPr txBox="1"/>
          <p:nvPr/>
        </p:nvSpPr>
        <p:spPr>
          <a:xfrm>
            <a:off x="392178" y="1720840"/>
            <a:ext cx="3146550" cy="3139321"/>
          </a:xfrm>
          <a:prstGeom prst="rect">
            <a:avLst/>
          </a:prstGeom>
          <a:noFill/>
        </p:spPr>
        <p:txBody>
          <a:bodyPr wrap="square" rtlCol="0">
            <a:spAutoFit/>
          </a:bodyPr>
          <a:lstStyle/>
          <a:p>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“It was in Spain that [my generation] learned that one can be right and yet be beaten, that force can vanquish spirit, that there are times when courage is not its own recompense. It is this, doubtless, which explains why so many, the world over, feel the Spanish drama as a personal tragedy.” </a:t>
            </a:r>
            <a:r>
              <a:rPr lang="en-US" sz="1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 Camus</a:t>
            </a:r>
            <a:endParaRPr lang="en-US" b="1" dirty="0">
              <a:solidFill>
                <a:schemeClr val="bg1"/>
              </a:solidFill>
            </a:endParaRPr>
          </a:p>
        </p:txBody>
      </p:sp>
      <p:sp>
        <p:nvSpPr>
          <p:cNvPr id="2" name="TextBox 1">
            <a:extLst>
              <a:ext uri="{FF2B5EF4-FFF2-40B4-BE49-F238E27FC236}">
                <a16:creationId xmlns:a16="http://schemas.microsoft.com/office/drawing/2014/main" id="{AA943D33-A725-7589-E8DB-077CA9F00E8E}"/>
              </a:ext>
            </a:extLst>
          </p:cNvPr>
          <p:cNvSpPr txBox="1"/>
          <p:nvPr/>
        </p:nvSpPr>
        <p:spPr>
          <a:xfrm>
            <a:off x="392178" y="5038344"/>
            <a:ext cx="3054096" cy="1200329"/>
          </a:xfrm>
          <a:prstGeom prst="rect">
            <a:avLst/>
          </a:prstGeom>
          <a:noFill/>
        </p:spPr>
        <p:txBody>
          <a:bodyPr wrap="square" rtlCol="0">
            <a:spAutoFit/>
          </a:bodyPr>
          <a:lstStyle/>
          <a:p>
            <a:r>
              <a:rPr lang="en-US" dirty="0">
                <a:solidFill>
                  <a:schemeClr val="bg1"/>
                </a:solidFill>
              </a:rPr>
              <a:t>The silence of Others</a:t>
            </a:r>
          </a:p>
          <a:p>
            <a:endParaRPr lang="en-US" dirty="0">
              <a:solidFill>
                <a:schemeClr val="bg1"/>
              </a:solidFill>
            </a:endParaRPr>
          </a:p>
          <a:p>
            <a:r>
              <a:rPr lang="en-US" dirty="0">
                <a:solidFill>
                  <a:schemeClr val="bg1"/>
                </a:solidFill>
                <a:hlinkClick r:id="rId4"/>
              </a:rPr>
              <a:t>https://www.youtube.com/watch?v=68c_E5fiaD0</a:t>
            </a:r>
            <a:endParaRPr lang="en-US" dirty="0">
              <a:solidFill>
                <a:schemeClr val="bg1"/>
              </a:solidFill>
            </a:endParaRPr>
          </a:p>
        </p:txBody>
      </p:sp>
    </p:spTree>
    <p:extLst>
      <p:ext uri="{BB962C8B-B14F-4D97-AF65-F5344CB8AC3E}">
        <p14:creationId xmlns:p14="http://schemas.microsoft.com/office/powerpoint/2010/main" val="919817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hands holding up letters&#10;&#10;Description automatically generated">
            <a:extLst>
              <a:ext uri="{FF2B5EF4-FFF2-40B4-BE49-F238E27FC236}">
                <a16:creationId xmlns:a16="http://schemas.microsoft.com/office/drawing/2014/main" id="{57FA9235-2C47-0DA9-5BF8-AD74DF417A27}"/>
              </a:ext>
            </a:extLst>
          </p:cNvPr>
          <p:cNvPicPr>
            <a:picLocks noChangeAspect="1"/>
          </p:cNvPicPr>
          <p:nvPr/>
        </p:nvPicPr>
        <p:blipFill>
          <a:blip r:embed="rId2">
            <a:extLst>
              <a:ext uri="{28A0092B-C50C-407E-A947-70E740481C1C}">
                <a14:useLocalDpi xmlns:a14="http://schemas.microsoft.com/office/drawing/2010/main" val="0"/>
              </a:ext>
            </a:extLst>
          </a:blip>
          <a:srcRect l="6752" r="11270" b="2"/>
          <a:stretch/>
        </p:blipFill>
        <p:spPr>
          <a:xfrm rot="21600000">
            <a:off x="5546558" y="-1"/>
            <a:ext cx="6645441" cy="2391331"/>
          </a:xfrm>
          <a:prstGeom prst="rect">
            <a:avLst/>
          </a:prstGeom>
        </p:spPr>
      </p:pic>
      <p:pic>
        <p:nvPicPr>
          <p:cNvPr id="9" name="Picture 8" descr="A rainbow colored object with a knot on it&#10;&#10;Description automatically generated">
            <a:extLst>
              <a:ext uri="{FF2B5EF4-FFF2-40B4-BE49-F238E27FC236}">
                <a16:creationId xmlns:a16="http://schemas.microsoft.com/office/drawing/2014/main" id="{839379A3-B020-056F-52A4-72FA3AF4338E}"/>
              </a:ext>
            </a:extLst>
          </p:cNvPr>
          <p:cNvPicPr>
            <a:picLocks noChangeAspect="1"/>
          </p:cNvPicPr>
          <p:nvPr/>
        </p:nvPicPr>
        <p:blipFill>
          <a:blip r:embed="rId3">
            <a:extLst>
              <a:ext uri="{28A0092B-C50C-407E-A947-70E740481C1C}">
                <a14:useLocalDpi xmlns:a14="http://schemas.microsoft.com/office/drawing/2010/main" val="0"/>
              </a:ext>
            </a:extLst>
          </a:blip>
          <a:srcRect t="10240" r="2" b="1901"/>
          <a:stretch/>
        </p:blipFill>
        <p:spPr>
          <a:xfrm>
            <a:off x="5546558" y="2391337"/>
            <a:ext cx="6645441" cy="4466657"/>
          </a:xfrm>
          <a:prstGeom prst="rect">
            <a:avLst/>
          </a:prstGeom>
        </p:spPr>
      </p:pic>
      <p:sp>
        <p:nvSpPr>
          <p:cNvPr id="21" name="Rectangle 20">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87A5A5-34DF-4EAF-0569-15C985150A00}"/>
              </a:ext>
            </a:extLst>
          </p:cNvPr>
          <p:cNvSpPr txBox="1"/>
          <p:nvPr/>
        </p:nvSpPr>
        <p:spPr>
          <a:xfrm>
            <a:off x="1187668" y="2492080"/>
            <a:ext cx="4641631" cy="3015849"/>
          </a:xfrm>
          <a:prstGeom prst="rect">
            <a:avLst/>
          </a:prstGeom>
        </p:spPr>
        <p:txBody>
          <a:bodyPr vert="horz" lIns="91440" tIns="45720" rIns="91440" bIns="45720" rtlCol="0">
            <a:normAutofit/>
          </a:bodyPr>
          <a:lstStyle/>
          <a:p>
            <a:pPr indent="-228600">
              <a:lnSpc>
                <a:spcPct val="90000"/>
              </a:lnSpc>
              <a:buFont typeface="Arial" panose="020B0604020202020204" pitchFamily="34" charset="0"/>
              <a:buChar char="•"/>
            </a:pPr>
            <a:r>
              <a:rPr lang="en-US" sz="2000">
                <a:solidFill>
                  <a:schemeClr val="bg1"/>
                </a:solidFill>
              </a:rPr>
              <a:t>Sources:</a:t>
            </a:r>
          </a:p>
          <a:p>
            <a:pPr indent="-228600">
              <a:lnSpc>
                <a:spcPct val="90000"/>
              </a:lnSpc>
              <a:buFont typeface="Arial" panose="020B0604020202020204" pitchFamily="34" charset="0"/>
              <a:buChar char="•"/>
            </a:pPr>
            <a:endParaRPr lang="en-US" sz="2000">
              <a:solidFill>
                <a:schemeClr val="bg1"/>
              </a:solidFill>
            </a:endParaRPr>
          </a:p>
          <a:p>
            <a:pPr marL="0" marR="0" indent="-228600">
              <a:lnSpc>
                <a:spcPct val="90000"/>
              </a:lnSpc>
              <a:spcAft>
                <a:spcPts val="800"/>
              </a:spcAft>
              <a:buFont typeface="Arial" panose="020B0604020202020204" pitchFamily="34" charset="0"/>
              <a:buChar char="•"/>
            </a:pPr>
            <a:r>
              <a:rPr lang="en-US" sz="2000">
                <a:solidFill>
                  <a:schemeClr val="bg1"/>
                </a:solidFill>
                <a:effectLst/>
              </a:rPr>
              <a:t>- </a:t>
            </a:r>
            <a:r>
              <a:rPr lang="en-US" sz="2000">
                <a:solidFill>
                  <a:schemeClr val="bg1"/>
                </a:solidFill>
                <a:effectLst/>
                <a:hlinkClick r:id="rId4"/>
              </a:rPr>
              <a:t>https://historyofspain.es/</a:t>
            </a:r>
            <a:endParaRPr lang="en-US" sz="2000">
              <a:solidFill>
                <a:schemeClr val="bg1"/>
              </a:solidFill>
              <a:effectLst/>
            </a:endParaRPr>
          </a:p>
          <a:p>
            <a:pPr marL="0" marR="0" indent="-228600">
              <a:lnSpc>
                <a:spcPct val="90000"/>
              </a:lnSpc>
              <a:spcAft>
                <a:spcPts val="800"/>
              </a:spcAft>
              <a:buFont typeface="Arial" panose="020B0604020202020204" pitchFamily="34" charset="0"/>
              <a:buChar char="•"/>
            </a:pPr>
            <a:r>
              <a:rPr lang="en-US" sz="2000">
                <a:solidFill>
                  <a:schemeClr val="bg1"/>
                </a:solidFill>
                <a:effectLst/>
                <a:hlinkClick r:id="rId5"/>
              </a:rPr>
              <a:t>- https://humanidades.com/la-dictadura-de-primo-de-rivera/</a:t>
            </a:r>
            <a:endParaRPr lang="en-US" sz="2000">
              <a:solidFill>
                <a:schemeClr val="bg1"/>
              </a:solidFill>
              <a:effectLst/>
            </a:endParaRPr>
          </a:p>
          <a:p>
            <a:pPr marL="0" marR="0" indent="-228600">
              <a:lnSpc>
                <a:spcPct val="90000"/>
              </a:lnSpc>
              <a:spcAft>
                <a:spcPts val="800"/>
              </a:spcAft>
              <a:buFont typeface="Arial" panose="020B0604020202020204" pitchFamily="34" charset="0"/>
              <a:buChar char="•"/>
            </a:pPr>
            <a:r>
              <a:rPr lang="en-US" sz="2000">
                <a:solidFill>
                  <a:schemeClr val="bg1"/>
                </a:solidFill>
                <a:effectLst/>
                <a:hlinkClick r:id="rId6"/>
              </a:rPr>
              <a:t>- https://encyclopedia.ushmm.org/</a:t>
            </a:r>
            <a:endParaRPr lang="en-US" sz="2000">
              <a:solidFill>
                <a:schemeClr val="bg1"/>
              </a:solidFill>
              <a:effectLst/>
            </a:endParaRPr>
          </a:p>
          <a:p>
            <a:pPr marL="0" marR="0" indent="-228600">
              <a:lnSpc>
                <a:spcPct val="90000"/>
              </a:lnSpc>
              <a:spcAft>
                <a:spcPts val="800"/>
              </a:spcAft>
              <a:buFont typeface="Arial" panose="020B0604020202020204" pitchFamily="34" charset="0"/>
              <a:buChar char="•"/>
            </a:pPr>
            <a:r>
              <a:rPr lang="en-US" sz="2000">
                <a:solidFill>
                  <a:schemeClr val="bg1"/>
                </a:solidFill>
                <a:effectLst/>
                <a:hlinkClick r:id="rId7"/>
              </a:rPr>
              <a:t>- UNED Dénia</a:t>
            </a:r>
            <a:endParaRPr lang="en-US" sz="2000">
              <a:solidFill>
                <a:schemeClr val="bg1"/>
              </a:solidFill>
              <a:effectLst/>
            </a:endParaRPr>
          </a:p>
          <a:p>
            <a:pPr indent="-228600">
              <a:lnSpc>
                <a:spcPct val="90000"/>
              </a:lnSpc>
              <a:buFont typeface="Arial" panose="020B0604020202020204" pitchFamily="34" charset="0"/>
              <a:buChar char="•"/>
            </a:pPr>
            <a:endParaRPr lang="en-US" sz="2000">
              <a:solidFill>
                <a:schemeClr val="bg1"/>
              </a:solidFill>
            </a:endParaRPr>
          </a:p>
        </p:txBody>
      </p:sp>
      <p:sp>
        <p:nvSpPr>
          <p:cNvPr id="11" name="Date Placeholder 10">
            <a:extLst>
              <a:ext uri="{FF2B5EF4-FFF2-40B4-BE49-F238E27FC236}">
                <a16:creationId xmlns:a16="http://schemas.microsoft.com/office/drawing/2014/main" id="{FDE45929-370B-7A3E-D1E9-D83E6583B6D7}"/>
              </a:ext>
            </a:extLst>
          </p:cNvPr>
          <p:cNvSpPr>
            <a:spLocks noGrp="1"/>
          </p:cNvSpPr>
          <p:nvPr>
            <p:ph type="dt" sz="half" idx="10"/>
          </p:nvPr>
        </p:nvSpPr>
        <p:spPr/>
        <p:txBody>
          <a:bodyPr/>
          <a:lstStyle/>
          <a:p>
            <a:fld id="{3F912BF6-5D85-492D-982C-2686B30577B4}" type="datetime3">
              <a:rPr lang="en-US" smtClean="0"/>
              <a:t>20 November 2024</a:t>
            </a:fld>
            <a:endParaRPr lang="en-US"/>
          </a:p>
        </p:txBody>
      </p:sp>
    </p:spTree>
    <p:extLst>
      <p:ext uri="{BB962C8B-B14F-4D97-AF65-F5344CB8AC3E}">
        <p14:creationId xmlns:p14="http://schemas.microsoft.com/office/powerpoint/2010/main" val="180839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in military uniform standing next to another person&#10;&#10;Description automatically generated">
            <a:extLst>
              <a:ext uri="{FF2B5EF4-FFF2-40B4-BE49-F238E27FC236}">
                <a16:creationId xmlns:a16="http://schemas.microsoft.com/office/drawing/2014/main" id="{24BBED2E-BEA6-FDE5-0ACA-914AA456C117}"/>
              </a:ext>
            </a:extLst>
          </p:cNvPr>
          <p:cNvPicPr>
            <a:picLocks noChangeAspect="1"/>
          </p:cNvPicPr>
          <p:nvPr/>
        </p:nvPicPr>
        <p:blipFill>
          <a:blip r:embed="rId2">
            <a:extLst>
              <a:ext uri="{28A0092B-C50C-407E-A947-70E740481C1C}">
                <a14:useLocalDpi xmlns:a14="http://schemas.microsoft.com/office/drawing/2010/main" val="0"/>
              </a:ext>
            </a:extLst>
          </a:blip>
          <a:srcRect l="542" r="6160" b="-1"/>
          <a:stretch/>
        </p:blipFill>
        <p:spPr>
          <a:xfrm>
            <a:off x="4004109" y="0"/>
            <a:ext cx="8187891" cy="6857988"/>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7" name="TextBox 6">
            <a:extLst>
              <a:ext uri="{FF2B5EF4-FFF2-40B4-BE49-F238E27FC236}">
                <a16:creationId xmlns:a16="http://schemas.microsoft.com/office/drawing/2014/main" id="{B99CBA05-2CCA-713F-0F81-E2C8197610F0}"/>
              </a:ext>
            </a:extLst>
          </p:cNvPr>
          <p:cNvSpPr txBox="1"/>
          <p:nvPr/>
        </p:nvSpPr>
        <p:spPr>
          <a:xfrm>
            <a:off x="394666" y="350972"/>
            <a:ext cx="3539690" cy="2862322"/>
          </a:xfrm>
          <a:prstGeom prst="rect">
            <a:avLst/>
          </a:prstGeom>
          <a:noFill/>
        </p:spPr>
        <p:txBody>
          <a:bodyPr wrap="square">
            <a:spAutoFit/>
          </a:bodyPr>
          <a:lstStyle/>
          <a:p>
            <a:r>
              <a:rPr lang="en-US" dirty="0">
                <a:solidFill>
                  <a:schemeClr val="bg1"/>
                </a:solidFill>
              </a:rPr>
              <a:t>- At the same time, King Alfonso XIII (who reigned from 1886 to 1931) was very weak and unable to resolve all the conflicts. Because of his inefficiency and ineptitude, he allowed Primo de Rivera to rise to power as dictator (1923). Alfonso XIII was the great-grandfather of Felipe VI, the current king in Spain.</a:t>
            </a:r>
          </a:p>
        </p:txBody>
      </p:sp>
      <p:sp>
        <p:nvSpPr>
          <p:cNvPr id="17" name="TextBox 16">
            <a:extLst>
              <a:ext uri="{FF2B5EF4-FFF2-40B4-BE49-F238E27FC236}">
                <a16:creationId xmlns:a16="http://schemas.microsoft.com/office/drawing/2014/main" id="{A9FFBB9C-8AEF-E6A0-89D6-EF46F1C24E82}"/>
              </a:ext>
            </a:extLst>
          </p:cNvPr>
          <p:cNvSpPr txBox="1"/>
          <p:nvPr/>
        </p:nvSpPr>
        <p:spPr>
          <a:xfrm>
            <a:off x="385622" y="3465987"/>
            <a:ext cx="3539690" cy="3416320"/>
          </a:xfrm>
          <a:prstGeom prst="rect">
            <a:avLst/>
          </a:prstGeom>
          <a:noFill/>
        </p:spPr>
        <p:txBody>
          <a:bodyPr wrap="square">
            <a:spAutoFit/>
          </a:bodyPr>
          <a:lstStyle/>
          <a:p>
            <a:r>
              <a:rPr lang="en-US" dirty="0">
                <a:solidFill>
                  <a:schemeClr val="bg1"/>
                </a:solidFill>
              </a:rPr>
              <a:t>- Spain was immersed in economic chaos. Social discontent, strikes that increased opposition to the dictatorship and growing disagreements in the ranks of the army due to the arbitrary actions of Primo de Rivera caused his popularity to plummet. Older, ill and with little social support, in January 1930 he presented his resignation to Alfonso XIII.</a:t>
            </a:r>
          </a:p>
        </p:txBody>
      </p:sp>
    </p:spTree>
    <p:extLst>
      <p:ext uri="{BB962C8B-B14F-4D97-AF65-F5344CB8AC3E}">
        <p14:creationId xmlns:p14="http://schemas.microsoft.com/office/powerpoint/2010/main" val="258760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large crowd of people in front of a building&#10;&#10;Description automatically generated">
            <a:extLst>
              <a:ext uri="{FF2B5EF4-FFF2-40B4-BE49-F238E27FC236}">
                <a16:creationId xmlns:a16="http://schemas.microsoft.com/office/drawing/2014/main" id="{F18E57DA-6127-3121-D0B6-63E64E70A879}"/>
              </a:ext>
            </a:extLst>
          </p:cNvPr>
          <p:cNvPicPr>
            <a:picLocks noChangeAspect="1"/>
          </p:cNvPicPr>
          <p:nvPr/>
        </p:nvPicPr>
        <p:blipFill>
          <a:blip r:embed="rId2">
            <a:extLst>
              <a:ext uri="{28A0092B-C50C-407E-A947-70E740481C1C}">
                <a14:useLocalDpi xmlns:a14="http://schemas.microsoft.com/office/drawing/2010/main" val="0"/>
              </a:ext>
            </a:extLst>
          </a:blip>
          <a:srcRect l="10338"/>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1520AA14-EE76-734A-3B5E-0D8D1099C5CD}"/>
              </a:ext>
            </a:extLst>
          </p:cNvPr>
          <p:cNvSpPr txBox="1"/>
          <p:nvPr/>
        </p:nvSpPr>
        <p:spPr>
          <a:xfrm>
            <a:off x="409555" y="735926"/>
            <a:ext cx="3539690" cy="2554545"/>
          </a:xfrm>
          <a:prstGeom prst="rect">
            <a:avLst/>
          </a:prstGeom>
          <a:noFill/>
        </p:spPr>
        <p:txBody>
          <a:bodyPr wrap="square">
            <a:spAutoFit/>
          </a:bodyPr>
          <a:lstStyle/>
          <a:p>
            <a:r>
              <a:rPr lang="en-US" sz="2000" dirty="0">
                <a:solidFill>
                  <a:schemeClr val="bg1"/>
                </a:solidFill>
              </a:rPr>
              <a:t>- In 1930, republicans, socialists and other opposition groups signed the Pact of San Sebastian, with the intention of overthrowing the monarchy and establishing a democratic regime.</a:t>
            </a:r>
          </a:p>
        </p:txBody>
      </p:sp>
      <p:sp>
        <p:nvSpPr>
          <p:cNvPr id="5" name="TextBox 4">
            <a:extLst>
              <a:ext uri="{FF2B5EF4-FFF2-40B4-BE49-F238E27FC236}">
                <a16:creationId xmlns:a16="http://schemas.microsoft.com/office/drawing/2014/main" id="{C2CD9B50-420C-B4B4-CDD5-EEF01FC86500}"/>
              </a:ext>
            </a:extLst>
          </p:cNvPr>
          <p:cNvSpPr txBox="1"/>
          <p:nvPr/>
        </p:nvSpPr>
        <p:spPr>
          <a:xfrm>
            <a:off x="342880" y="3489299"/>
            <a:ext cx="3539690" cy="2862322"/>
          </a:xfrm>
          <a:prstGeom prst="rect">
            <a:avLst/>
          </a:prstGeom>
          <a:noFill/>
        </p:spPr>
        <p:txBody>
          <a:bodyPr wrap="square">
            <a:spAutoFit/>
          </a:bodyPr>
          <a:lstStyle/>
          <a:p>
            <a:r>
              <a:rPr lang="en-US" sz="2000" dirty="0">
                <a:solidFill>
                  <a:schemeClr val="bg1"/>
                </a:solidFill>
              </a:rPr>
              <a:t>- In 1931, the elections were won by a landslide by the Republican and Socialist candidates, which precipitated the departure of King Alfonso XIII into exile and the proclamation of the Second Republic on 14 April 1931. </a:t>
            </a:r>
          </a:p>
        </p:txBody>
      </p:sp>
    </p:spTree>
    <p:extLst>
      <p:ext uri="{BB962C8B-B14F-4D97-AF65-F5344CB8AC3E}">
        <p14:creationId xmlns:p14="http://schemas.microsoft.com/office/powerpoint/2010/main" val="379769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men in military uniforms&#10;&#10;Description automatically generated">
            <a:extLst>
              <a:ext uri="{FF2B5EF4-FFF2-40B4-BE49-F238E27FC236}">
                <a16:creationId xmlns:a16="http://schemas.microsoft.com/office/drawing/2014/main" id="{9DE75DD0-FF73-69C9-F362-393003A8E7EF}"/>
              </a:ext>
            </a:extLst>
          </p:cNvPr>
          <p:cNvPicPr>
            <a:picLocks noChangeAspect="1"/>
          </p:cNvPicPr>
          <p:nvPr/>
        </p:nvPicPr>
        <p:blipFill>
          <a:blip r:embed="rId2">
            <a:extLst>
              <a:ext uri="{28A0092B-C50C-407E-A947-70E740481C1C}">
                <a14:useLocalDpi xmlns:a14="http://schemas.microsoft.com/office/drawing/2010/main" val="0"/>
              </a:ext>
            </a:extLst>
          </a:blip>
          <a:srcRect l="4886" r="1" b="1"/>
          <a:stretch/>
        </p:blipFill>
        <p:spPr>
          <a:xfrm>
            <a:off x="3882570" y="9154"/>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5708E5C3-FC6D-125E-1179-46E4EA7F51A2}"/>
              </a:ext>
            </a:extLst>
          </p:cNvPr>
          <p:cNvSpPr txBox="1"/>
          <p:nvPr/>
        </p:nvSpPr>
        <p:spPr>
          <a:xfrm>
            <a:off x="471638" y="592435"/>
            <a:ext cx="2911642" cy="2554545"/>
          </a:xfrm>
          <a:prstGeom prst="rect">
            <a:avLst/>
          </a:prstGeom>
          <a:noFill/>
        </p:spPr>
        <p:txBody>
          <a:bodyPr wrap="square" rtlCol="0">
            <a:spAutoFit/>
          </a:bodyPr>
          <a:lstStyle/>
          <a:p>
            <a:r>
              <a:rPr lang="en-US" sz="2000" dirty="0">
                <a:solidFill>
                  <a:schemeClr val="bg1"/>
                </a:solidFill>
              </a:rPr>
              <a:t>- There was a failed coup attempt by General </a:t>
            </a:r>
            <a:r>
              <a:rPr lang="en-US" sz="2000" dirty="0" err="1">
                <a:solidFill>
                  <a:schemeClr val="bg1"/>
                </a:solidFill>
              </a:rPr>
              <a:t>Sanjurjo</a:t>
            </a:r>
            <a:r>
              <a:rPr lang="en-US" sz="2000" dirty="0">
                <a:solidFill>
                  <a:schemeClr val="bg1"/>
                </a:solidFill>
              </a:rPr>
              <a:t>, in 1932, in his own words "to try to restore order and prevent the left turn that was leading Spain to anarchy.“ </a:t>
            </a:r>
          </a:p>
        </p:txBody>
      </p:sp>
      <p:sp>
        <p:nvSpPr>
          <p:cNvPr id="2" name="TextBox 1">
            <a:extLst>
              <a:ext uri="{FF2B5EF4-FFF2-40B4-BE49-F238E27FC236}">
                <a16:creationId xmlns:a16="http://schemas.microsoft.com/office/drawing/2014/main" id="{6A58059B-C5E7-0BDA-341E-981FB79E43DF}"/>
              </a:ext>
            </a:extLst>
          </p:cNvPr>
          <p:cNvSpPr txBox="1"/>
          <p:nvPr/>
        </p:nvSpPr>
        <p:spPr>
          <a:xfrm>
            <a:off x="471638" y="3326001"/>
            <a:ext cx="2984794" cy="3170099"/>
          </a:xfrm>
          <a:prstGeom prst="rect">
            <a:avLst/>
          </a:prstGeom>
          <a:noFill/>
        </p:spPr>
        <p:txBody>
          <a:bodyPr wrap="square" rtlCol="0">
            <a:spAutoFit/>
          </a:bodyPr>
          <a:lstStyle/>
          <a:p>
            <a:r>
              <a:rPr lang="en-US" sz="2000" dirty="0">
                <a:solidFill>
                  <a:schemeClr val="bg1"/>
                </a:solidFill>
              </a:rPr>
              <a:t>- Historians refer to this attempt as “La </a:t>
            </a:r>
            <a:r>
              <a:rPr lang="en-US" sz="2000" dirty="0" err="1">
                <a:solidFill>
                  <a:schemeClr val="bg1"/>
                </a:solidFill>
              </a:rPr>
              <a:t>Sanjurjada</a:t>
            </a:r>
            <a:r>
              <a:rPr lang="en-US" sz="2000" dirty="0">
                <a:solidFill>
                  <a:schemeClr val="bg1"/>
                </a:solidFill>
              </a:rPr>
              <a:t>”,</a:t>
            </a:r>
            <a:r>
              <a:rPr lang="en-US" sz="2000" b="0" i="0" dirty="0">
                <a:solidFill>
                  <a:srgbClr val="202122"/>
                </a:solidFill>
                <a:effectLst/>
              </a:rPr>
              <a:t> where local rebel commander general Jose </a:t>
            </a:r>
            <a:r>
              <a:rPr lang="en-US" sz="2000" b="0" i="0" dirty="0" err="1">
                <a:solidFill>
                  <a:srgbClr val="202122"/>
                </a:solidFill>
                <a:effectLst/>
              </a:rPr>
              <a:t>Sanjurjo</a:t>
            </a:r>
            <a:r>
              <a:rPr lang="en-US" sz="2000" b="0" i="0" dirty="0">
                <a:solidFill>
                  <a:srgbClr val="202122"/>
                </a:solidFill>
                <a:effectLst/>
              </a:rPr>
              <a:t> took control for some 24 hours but acknowledged defeat when faced with resolute governmental response</a:t>
            </a:r>
            <a:endParaRPr lang="en-US" sz="2000" dirty="0"/>
          </a:p>
        </p:txBody>
      </p:sp>
    </p:spTree>
    <p:extLst>
      <p:ext uri="{BB962C8B-B14F-4D97-AF65-F5344CB8AC3E}">
        <p14:creationId xmlns:p14="http://schemas.microsoft.com/office/powerpoint/2010/main" val="242877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pointing at a crowd&#10;&#10;Description automatically generated">
            <a:extLst>
              <a:ext uri="{FF2B5EF4-FFF2-40B4-BE49-F238E27FC236}">
                <a16:creationId xmlns:a16="http://schemas.microsoft.com/office/drawing/2014/main" id="{F0C00269-C57F-8A61-C300-0E3B5526BB7B}"/>
              </a:ext>
            </a:extLst>
          </p:cNvPr>
          <p:cNvPicPr>
            <a:picLocks noChangeAspect="1"/>
          </p:cNvPicPr>
          <p:nvPr/>
        </p:nvPicPr>
        <p:blipFill>
          <a:blip r:embed="rId2">
            <a:extLst>
              <a:ext uri="{28A0092B-C50C-407E-A947-70E740481C1C}">
                <a14:useLocalDpi xmlns:a14="http://schemas.microsoft.com/office/drawing/2010/main" val="0"/>
              </a:ext>
            </a:extLst>
          </a:blip>
          <a:srcRect l="1554" r="2" b="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B30C0A6C-67A8-B6F1-E3E7-F8B0B11D92E6}"/>
              </a:ext>
            </a:extLst>
          </p:cNvPr>
          <p:cNvSpPr txBox="1"/>
          <p:nvPr/>
        </p:nvSpPr>
        <p:spPr>
          <a:xfrm>
            <a:off x="471638" y="875899"/>
            <a:ext cx="2911642" cy="3170099"/>
          </a:xfrm>
          <a:prstGeom prst="rect">
            <a:avLst/>
          </a:prstGeom>
          <a:noFill/>
        </p:spPr>
        <p:txBody>
          <a:bodyPr wrap="square" rtlCol="0">
            <a:spAutoFit/>
          </a:bodyPr>
          <a:lstStyle/>
          <a:p>
            <a:r>
              <a:rPr lang="en-US" sz="2000" dirty="0">
                <a:solidFill>
                  <a:schemeClr val="bg1"/>
                </a:solidFill>
              </a:rPr>
              <a:t>- In 1933, the Catholic right wing of the CEDA (Spanish Confederation of Autonomous Right-wing Parties) headed by José María Gil Robles and the Republican center-right of Alejandro </a:t>
            </a:r>
            <a:r>
              <a:rPr lang="en-US" sz="2000" dirty="0" err="1">
                <a:solidFill>
                  <a:schemeClr val="bg1"/>
                </a:solidFill>
              </a:rPr>
              <a:t>Lerroux</a:t>
            </a:r>
            <a:r>
              <a:rPr lang="en-US" sz="2000" dirty="0">
                <a:solidFill>
                  <a:schemeClr val="bg1"/>
                </a:solidFill>
              </a:rPr>
              <a:t> won the elections. </a:t>
            </a:r>
          </a:p>
        </p:txBody>
      </p:sp>
      <p:sp>
        <p:nvSpPr>
          <p:cNvPr id="5" name="TextBox 4">
            <a:extLst>
              <a:ext uri="{FF2B5EF4-FFF2-40B4-BE49-F238E27FC236}">
                <a16:creationId xmlns:a16="http://schemas.microsoft.com/office/drawing/2014/main" id="{123E5209-8514-CADF-0041-592C0AE8AFA8}"/>
              </a:ext>
            </a:extLst>
          </p:cNvPr>
          <p:cNvSpPr txBox="1"/>
          <p:nvPr/>
        </p:nvSpPr>
        <p:spPr>
          <a:xfrm>
            <a:off x="471638" y="4173835"/>
            <a:ext cx="2911642" cy="1323439"/>
          </a:xfrm>
          <a:prstGeom prst="rect">
            <a:avLst/>
          </a:prstGeom>
          <a:noFill/>
        </p:spPr>
        <p:txBody>
          <a:bodyPr wrap="square" rtlCol="0">
            <a:spAutoFit/>
          </a:bodyPr>
          <a:lstStyle/>
          <a:p>
            <a:r>
              <a:rPr lang="en-US" sz="2000" dirty="0">
                <a:solidFill>
                  <a:schemeClr val="bg1"/>
                </a:solidFill>
              </a:rPr>
              <a:t>- These were the first elections in which Spanish women were allowed to vote.</a:t>
            </a:r>
          </a:p>
        </p:txBody>
      </p:sp>
    </p:spTree>
    <p:extLst>
      <p:ext uri="{BB962C8B-B14F-4D97-AF65-F5344CB8AC3E}">
        <p14:creationId xmlns:p14="http://schemas.microsoft.com/office/powerpoint/2010/main" val="110738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walking on a path&#10;&#10;Description automatically generated">
            <a:extLst>
              <a:ext uri="{FF2B5EF4-FFF2-40B4-BE49-F238E27FC236}">
                <a16:creationId xmlns:a16="http://schemas.microsoft.com/office/drawing/2014/main" id="{0FB1E5DC-E7EC-FA37-0CEF-AB4AA5EB0858}"/>
              </a:ext>
            </a:extLst>
          </p:cNvPr>
          <p:cNvPicPr>
            <a:picLocks noChangeAspect="1"/>
          </p:cNvPicPr>
          <p:nvPr/>
        </p:nvPicPr>
        <p:blipFill>
          <a:blip r:embed="rId2">
            <a:extLst>
              <a:ext uri="{28A0092B-C50C-407E-A947-70E740481C1C}">
                <a14:useLocalDpi xmlns:a14="http://schemas.microsoft.com/office/drawing/2010/main" val="0"/>
              </a:ext>
            </a:extLst>
          </a:blip>
          <a:srcRect r="2" b="116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6CF92BD-FCA0-6C61-593A-ED58119D3D51}"/>
              </a:ext>
            </a:extLst>
          </p:cNvPr>
          <p:cNvSpPr txBox="1"/>
          <p:nvPr/>
        </p:nvSpPr>
        <p:spPr>
          <a:xfrm>
            <a:off x="471638" y="875899"/>
            <a:ext cx="2911642" cy="4708981"/>
          </a:xfrm>
          <a:prstGeom prst="rect">
            <a:avLst/>
          </a:prstGeom>
          <a:noFill/>
        </p:spPr>
        <p:txBody>
          <a:bodyPr wrap="square" rtlCol="0">
            <a:spAutoFit/>
          </a:bodyPr>
          <a:lstStyle/>
          <a:p>
            <a:r>
              <a:rPr lang="en-US" sz="2000" dirty="0">
                <a:solidFill>
                  <a:schemeClr val="bg1"/>
                </a:solidFill>
              </a:rPr>
              <a:t>- In October 1934, an uprising in Asturias against the </a:t>
            </a:r>
            <a:r>
              <a:rPr lang="en-US" sz="2000" dirty="0" err="1">
                <a:solidFill>
                  <a:schemeClr val="bg1"/>
                </a:solidFill>
              </a:rPr>
              <a:t>Lerroux</a:t>
            </a:r>
            <a:r>
              <a:rPr lang="en-US" sz="2000" dirty="0">
                <a:solidFill>
                  <a:schemeClr val="bg1"/>
                </a:solidFill>
              </a:rPr>
              <a:t> government (a revolutionary strike by Asturian miners) took place. Its suppression resulted in more than 1,300 deaths, more than 3,000 wounded and 30,000 arrests. This event increased the tension, and the existing political and social instability.</a:t>
            </a:r>
          </a:p>
        </p:txBody>
      </p:sp>
    </p:spTree>
    <p:extLst>
      <p:ext uri="{BB962C8B-B14F-4D97-AF65-F5344CB8AC3E}">
        <p14:creationId xmlns:p14="http://schemas.microsoft.com/office/powerpoint/2010/main" val="237450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tanding at a podium with a microphone and a crowd of people&#10;&#10;Description automatically generated">
            <a:extLst>
              <a:ext uri="{FF2B5EF4-FFF2-40B4-BE49-F238E27FC236}">
                <a16:creationId xmlns:a16="http://schemas.microsoft.com/office/drawing/2014/main" id="{044B4BC8-D10C-BD2C-283F-BCFCBCA5644C}"/>
              </a:ext>
            </a:extLst>
          </p:cNvPr>
          <p:cNvPicPr>
            <a:picLocks noChangeAspect="1"/>
          </p:cNvPicPr>
          <p:nvPr/>
        </p:nvPicPr>
        <p:blipFill>
          <a:blip r:embed="rId2">
            <a:extLst>
              <a:ext uri="{28A0092B-C50C-407E-A947-70E740481C1C}">
                <a14:useLocalDpi xmlns:a14="http://schemas.microsoft.com/office/drawing/2010/main" val="0"/>
              </a:ext>
            </a:extLst>
          </a:blip>
          <a:srcRect l="1038" r="6273"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93CC57C2-E51A-861C-9E47-385FE995812B}"/>
              </a:ext>
            </a:extLst>
          </p:cNvPr>
          <p:cNvSpPr txBox="1"/>
          <p:nvPr/>
        </p:nvSpPr>
        <p:spPr>
          <a:xfrm>
            <a:off x="471638" y="875898"/>
            <a:ext cx="3216120" cy="3785652"/>
          </a:xfrm>
          <a:prstGeom prst="rect">
            <a:avLst/>
          </a:prstGeom>
          <a:noFill/>
        </p:spPr>
        <p:txBody>
          <a:bodyPr wrap="square" rtlCol="0">
            <a:spAutoFit/>
          </a:bodyPr>
          <a:lstStyle/>
          <a:p>
            <a:r>
              <a:rPr lang="en-US" sz="2000" dirty="0">
                <a:solidFill>
                  <a:schemeClr val="bg1"/>
                </a:solidFill>
              </a:rPr>
              <a:t>- A left-wing group called the Popular Front won the elections in February 1936, forming a government headed by Manuel </a:t>
            </a:r>
            <a:r>
              <a:rPr lang="en-US" sz="2000" dirty="0" err="1">
                <a:solidFill>
                  <a:schemeClr val="bg1"/>
                </a:solidFill>
              </a:rPr>
              <a:t>Azaña</a:t>
            </a:r>
            <a:r>
              <a:rPr lang="en-US" sz="2000" dirty="0">
                <a:solidFill>
                  <a:schemeClr val="bg1"/>
                </a:solidFill>
              </a:rPr>
              <a:t>. Political and social tension increased with a confrontation between a strongly anticlerical revolutionary left and a right based on tradition and religion.</a:t>
            </a:r>
          </a:p>
        </p:txBody>
      </p:sp>
    </p:spTree>
    <p:extLst>
      <p:ext uri="{BB962C8B-B14F-4D97-AF65-F5344CB8AC3E}">
        <p14:creationId xmlns:p14="http://schemas.microsoft.com/office/powerpoint/2010/main" val="2344392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258</TotalTime>
  <Words>1714</Words>
  <Application>Microsoft Office PowerPoint</Application>
  <PresentationFormat>Widescreen</PresentationFormat>
  <Paragraphs>79</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Display</vt:lpstr>
      <vt:lpstr>Arial</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Info Xs2Jobs</dc:creator>
  <cp:lastModifiedBy>Info Xs2Jobs</cp:lastModifiedBy>
  <cp:revision>13</cp:revision>
  <dcterms:created xsi:type="dcterms:W3CDTF">2024-11-18T09:46:52Z</dcterms:created>
  <dcterms:modified xsi:type="dcterms:W3CDTF">2024-11-20T18:04:43Z</dcterms:modified>
</cp:coreProperties>
</file>